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Poppins"/>
      <p:regular r:id="rId33"/>
      <p:bold r:id="rId34"/>
      <p:italic r:id="rId35"/>
      <p:boldItalic r:id="rId36"/>
    </p:embeddedFont>
    <p:embeddedFont>
      <p:font typeface="Inter"/>
      <p:regular r:id="rId37"/>
      <p:bold r:id="rId38"/>
    </p:embeddedFont>
    <p:embeddedFont>
      <p:font typeface="Pacifico"/>
      <p:regular r:id="rId39"/>
    </p:embeddedFont>
    <p:embeddedFont>
      <p:font typeface="Poppins Medium"/>
      <p:regular r:id="rId40"/>
      <p:bold r:id="rId41"/>
      <p:italic r:id="rId42"/>
      <p:boldItalic r:id="rId43"/>
    </p:embeddedFont>
    <p:embeddedFont>
      <p:font typeface="Poppins SemiBold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54">
          <p15:clr>
            <a:srgbClr val="747775"/>
          </p15:clr>
        </p15:guide>
        <p15:guide id="2" pos="288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54" orient="horz"/>
        <p:guide pos="288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Medium-regular.fntdata"/><Relationship Id="rId20" Type="http://schemas.openxmlformats.org/officeDocument/2006/relationships/slide" Target="slides/slide15.xml"/><Relationship Id="rId42" Type="http://schemas.openxmlformats.org/officeDocument/2006/relationships/font" Target="fonts/PoppinsMedium-italic.fntdata"/><Relationship Id="rId41" Type="http://schemas.openxmlformats.org/officeDocument/2006/relationships/font" Target="fonts/PoppinsMedium-bold.fntdata"/><Relationship Id="rId22" Type="http://schemas.openxmlformats.org/officeDocument/2006/relationships/slide" Target="slides/slide17.xml"/><Relationship Id="rId44" Type="http://schemas.openxmlformats.org/officeDocument/2006/relationships/font" Target="fonts/PoppinsSemiBold-regular.fntdata"/><Relationship Id="rId21" Type="http://schemas.openxmlformats.org/officeDocument/2006/relationships/slide" Target="slides/slide16.xml"/><Relationship Id="rId43" Type="http://schemas.openxmlformats.org/officeDocument/2006/relationships/font" Target="fonts/PoppinsMedium-boldItalic.fntdata"/><Relationship Id="rId24" Type="http://schemas.openxmlformats.org/officeDocument/2006/relationships/slide" Target="slides/slide19.xml"/><Relationship Id="rId46" Type="http://schemas.openxmlformats.org/officeDocument/2006/relationships/font" Target="fonts/PoppinsSemiBold-italic.fntdata"/><Relationship Id="rId23" Type="http://schemas.openxmlformats.org/officeDocument/2006/relationships/slide" Target="slides/slide18.xml"/><Relationship Id="rId45" Type="http://schemas.openxmlformats.org/officeDocument/2006/relationships/font" Target="fonts/PoppinsSemi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PoppinsSemiBold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schemas.openxmlformats.org/officeDocument/2006/relationships/font" Target="fonts/Poppins-regular.fnt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35" Type="http://schemas.openxmlformats.org/officeDocument/2006/relationships/font" Target="fonts/Poppins-italic.fntdata"/><Relationship Id="rId12" Type="http://schemas.openxmlformats.org/officeDocument/2006/relationships/slide" Target="slides/slide7.xml"/><Relationship Id="rId34" Type="http://schemas.openxmlformats.org/officeDocument/2006/relationships/font" Target="fonts/Poppins-bold.fntdata"/><Relationship Id="rId15" Type="http://schemas.openxmlformats.org/officeDocument/2006/relationships/slide" Target="slides/slide10.xml"/><Relationship Id="rId37" Type="http://schemas.openxmlformats.org/officeDocument/2006/relationships/font" Target="fonts/Inter-regular.fntdata"/><Relationship Id="rId14" Type="http://schemas.openxmlformats.org/officeDocument/2006/relationships/slide" Target="slides/slide9.xml"/><Relationship Id="rId36" Type="http://schemas.openxmlformats.org/officeDocument/2006/relationships/font" Target="fonts/Poppins-boldItalic.fntdata"/><Relationship Id="rId17" Type="http://schemas.openxmlformats.org/officeDocument/2006/relationships/slide" Target="slides/slide12.xml"/><Relationship Id="rId39" Type="http://schemas.openxmlformats.org/officeDocument/2006/relationships/font" Target="fonts/Pacifico-regular.fntdata"/><Relationship Id="rId16" Type="http://schemas.openxmlformats.org/officeDocument/2006/relationships/slide" Target="slides/slide11.xml"/><Relationship Id="rId38" Type="http://schemas.openxmlformats.org/officeDocument/2006/relationships/font" Target="fonts/Inter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60756ddc5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60756ddc5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9d5556a0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9d5556a0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60769ee86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60769ee86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60769ee86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60769ee86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CSRF :</a:t>
            </a:r>
            <a:endParaRPr sz="1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Roboto"/>
              <a:buChar char="●"/>
            </a:pPr>
            <a:r>
              <a:rPr lang="fr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Explication (Comparaison à chaque formulaire, éviter actions non intentionnelles)</a:t>
            </a:r>
            <a:endParaRPr sz="1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Roboto"/>
              <a:buChar char="●"/>
            </a:pPr>
            <a:r>
              <a:rPr lang="fr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Création du token à la mise en session</a:t>
            </a:r>
            <a:endParaRPr sz="1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Roboto"/>
              <a:buChar char="●"/>
            </a:pPr>
            <a:r>
              <a:rPr lang="fr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Intentionnel et authentique </a:t>
            </a:r>
            <a:endParaRPr sz="1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eb834320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eb834320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XSS :</a:t>
            </a:r>
            <a:endParaRPr sz="1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Roboto"/>
              <a:buChar char="●"/>
            </a:pPr>
            <a:r>
              <a:rPr lang="fr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Explication : Injection de script malveillant Input</a:t>
            </a:r>
            <a:endParaRPr sz="1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Roboto"/>
              <a:buChar char="●"/>
            </a:pPr>
            <a:r>
              <a:rPr lang="fr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Echappement Automatique (Nettoyer les caractères potentiellement dangereux)</a:t>
            </a:r>
            <a:endParaRPr sz="1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Roboto"/>
              <a:buChar char="●"/>
            </a:pPr>
            <a:r>
              <a:rPr lang="fr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Prévention injection script twig</a:t>
            </a:r>
            <a:endParaRPr sz="1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Roboto"/>
              <a:buChar char="●"/>
            </a:pPr>
            <a:r>
              <a:rPr lang="fr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PHP natif : </a:t>
            </a:r>
            <a:endParaRPr sz="1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Roboto"/>
              <a:buChar char="-"/>
            </a:pPr>
            <a:r>
              <a:rPr lang="fr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Explique la situation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Roboto"/>
              <a:buChar char="-"/>
            </a:pPr>
            <a:r>
              <a:rPr lang="fr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Explication filtres ( </a:t>
            </a:r>
            <a:r>
              <a:rPr lang="fr" sz="130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FILTER_SANITIZE_FULL_SPECIAL_CHARS si string depuis php 8.1</a:t>
            </a:r>
            <a:r>
              <a:rPr lang="fr" sz="13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)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eb83432030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eb83432030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fr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Injection SQL</a:t>
            </a:r>
            <a:r>
              <a:rPr lang="fr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Roboto"/>
              <a:buChar char="●"/>
            </a:pPr>
            <a:r>
              <a:rPr lang="fr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Explication : Injection de code sql dans les entrées</a:t>
            </a:r>
            <a:endParaRPr sz="1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Roboto"/>
              <a:buChar char="●"/>
            </a:pPr>
            <a:r>
              <a:rPr lang="fr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Utilisation de param. (ex: :city) pour sécuriser</a:t>
            </a:r>
            <a:endParaRPr sz="1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eb8343203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eb8343203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fr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Force Brut :</a:t>
            </a:r>
            <a:endParaRPr sz="1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Roboto"/>
              <a:buChar char="●"/>
            </a:pPr>
            <a:r>
              <a:rPr lang="fr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Explication : Essaie multiple de combinaison jsq’à trouver mdp</a:t>
            </a:r>
            <a:endParaRPr sz="1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Roboto"/>
              <a:buChar char="●"/>
            </a:pPr>
            <a:r>
              <a:rPr lang="fr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Leurrer bot</a:t>
            </a:r>
            <a:endParaRPr sz="1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Roboto"/>
              <a:buChar char="●"/>
            </a:pPr>
            <a:r>
              <a:rPr lang="fr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Mise en place formulaire</a:t>
            </a:r>
            <a:endParaRPr sz="1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Roboto"/>
              <a:buChar char="●"/>
            </a:pPr>
            <a:r>
              <a:rPr lang="fr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Vue invisible </a:t>
            </a:r>
            <a:endParaRPr sz="1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Roboto"/>
              <a:buChar char="●"/>
            </a:pPr>
            <a:r>
              <a:rPr lang="fr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Return vue banale pr leurrer</a:t>
            </a:r>
            <a:endParaRPr sz="1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eb83432030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eb83432030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fr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Dico</a:t>
            </a:r>
            <a:r>
              <a:rPr lang="fr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:</a:t>
            </a:r>
            <a:endParaRPr sz="1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Roboto"/>
              <a:buChar char="●"/>
            </a:pPr>
            <a:r>
              <a:rPr lang="fr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Explication : Essaie avc liste de mdp courants</a:t>
            </a:r>
            <a:endParaRPr sz="1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Roboto"/>
              <a:buChar char="●"/>
            </a:pPr>
            <a:r>
              <a:rPr lang="fr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Utilisation pr mdp</a:t>
            </a:r>
            <a:endParaRPr sz="1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Roboto"/>
              <a:buChar char="●"/>
            </a:pPr>
            <a:r>
              <a:rPr lang="fr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12 crctr (recommandation CNIL (Commission National de l’Informatique et des Libértés))</a:t>
            </a:r>
            <a:endParaRPr sz="1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Roboto"/>
              <a:buChar char="●"/>
            </a:pPr>
            <a:r>
              <a:rPr lang="fr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Sécurité avancé des mdp</a:t>
            </a:r>
            <a:endParaRPr sz="1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eb83432030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eb83432030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fr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Mot de passe</a:t>
            </a:r>
            <a:r>
              <a:rPr lang="fr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Roboto"/>
              <a:buChar char="●"/>
            </a:pPr>
            <a:r>
              <a:rPr lang="fr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Utilisation f hashage Bcrypt</a:t>
            </a:r>
            <a:endParaRPr sz="1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Roboto"/>
              <a:buChar char="●"/>
            </a:pPr>
            <a:r>
              <a:rPr lang="fr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Salt, couche supplementaire conc. au mdp hashé</a:t>
            </a:r>
            <a:endParaRPr sz="1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60769ee86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60769ee86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 sz="1400"/>
              <a:t>Json_encode</a:t>
            </a:r>
            <a:r>
              <a:rPr b="1" lang="fr" sz="1400"/>
              <a:t> </a:t>
            </a:r>
            <a:r>
              <a:rPr b="1" lang="fr" sz="1400"/>
              <a:t>conversion</a:t>
            </a:r>
            <a:r>
              <a:rPr b="1" lang="fr" sz="1400"/>
              <a:t> tableau</a:t>
            </a:r>
            <a:r>
              <a:rPr lang="fr" sz="1400"/>
              <a:t> date en </a:t>
            </a:r>
            <a:r>
              <a:rPr b="1" lang="fr" sz="1400"/>
              <a:t>JSON </a:t>
            </a:r>
            <a:r>
              <a:rPr lang="fr" sz="1400"/>
              <a:t>et </a:t>
            </a:r>
            <a:r>
              <a:rPr b="1" lang="fr" sz="1400"/>
              <a:t>filtre </a:t>
            </a:r>
            <a:r>
              <a:rPr lang="fr" sz="1400"/>
              <a:t>|e(‘html_attr’) </a:t>
            </a:r>
            <a:r>
              <a:rPr b="1" lang="fr" sz="1400"/>
              <a:t>echappement </a:t>
            </a:r>
            <a:r>
              <a:rPr lang="fr" sz="1400"/>
              <a:t>pour XSS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fr" sz="1400"/>
              <a:t>Condition </a:t>
            </a:r>
            <a:r>
              <a:rPr lang="fr" sz="1400"/>
              <a:t>et </a:t>
            </a:r>
            <a:r>
              <a:rPr b="1" lang="fr" sz="1400"/>
              <a:t>Opérateur ternaire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 sz="1400"/>
              <a:t>Récup.</a:t>
            </a:r>
            <a:r>
              <a:rPr b="1" lang="fr" sz="1400"/>
              <a:t> </a:t>
            </a:r>
            <a:r>
              <a:rPr b="1" lang="fr" sz="1400"/>
              <a:t>sélection</a:t>
            </a:r>
            <a:r>
              <a:rPr b="1" lang="fr" sz="1400"/>
              <a:t> attribut [name=..]</a:t>
            </a:r>
            <a:r>
              <a:rPr lang="fr" sz="1400"/>
              <a:t> </a:t>
            </a:r>
            <a:r>
              <a:rPr b="1" lang="fr" sz="1400"/>
              <a:t>d’input </a:t>
            </a:r>
            <a:r>
              <a:rPr lang="fr" sz="1400"/>
              <a:t>avec </a:t>
            </a:r>
            <a:r>
              <a:rPr b="1" lang="fr" sz="1400"/>
              <a:t>variable, padstart : ajout dvt 0 si 1 chiffre</a:t>
            </a:r>
            <a:endParaRPr b="1" sz="14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60756ddc5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60756ddc5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P</a:t>
            </a:r>
            <a:r>
              <a:rPr lang="fr" sz="1400"/>
              <a:t>résentation</a:t>
            </a:r>
            <a:r>
              <a:rPr lang="fr" sz="1400"/>
              <a:t> perso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Second voyage inspiré pr ce projet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Décrire rapidement le projet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60769ee86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60769ee86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60769ee86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60769ee86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60769ee86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60769ee86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60769ee86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60769ee86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60769ee86f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60769ee86f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9993db01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9993db01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60756ddc5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60756ddc5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eb5c2642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eb5c2642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0769ee86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60769ee86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Méthode agile Kanban, gestion de flux, à faire, en cours, terminé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60756ddc5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60756ddc5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60756ddc5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60756ddc5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med" p14:dur="600">
        <p:fade thruBlk="1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4.png"/><Relationship Id="rId4" Type="http://schemas.openxmlformats.org/officeDocument/2006/relationships/image" Target="../media/image29.png"/><Relationship Id="rId5" Type="http://schemas.openxmlformats.org/officeDocument/2006/relationships/image" Target="../media/image24.png"/><Relationship Id="rId6" Type="http://schemas.openxmlformats.org/officeDocument/2006/relationships/image" Target="../media/image37.png"/><Relationship Id="rId7" Type="http://schemas.openxmlformats.org/officeDocument/2006/relationships/image" Target="../media/image33.png"/><Relationship Id="rId8" Type="http://schemas.openxmlformats.org/officeDocument/2006/relationships/image" Target="../media/image6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Relationship Id="rId4" Type="http://schemas.openxmlformats.org/officeDocument/2006/relationships/image" Target="../media/image23.png"/><Relationship Id="rId5" Type="http://schemas.openxmlformats.org/officeDocument/2006/relationships/image" Target="../media/image27.png"/><Relationship Id="rId6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Relationship Id="rId4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5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3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png"/><Relationship Id="rId4" Type="http://schemas.openxmlformats.org/officeDocument/2006/relationships/image" Target="../media/image48.png"/><Relationship Id="rId5" Type="http://schemas.openxmlformats.org/officeDocument/2006/relationships/image" Target="../media/image39.png"/><Relationship Id="rId6" Type="http://schemas.openxmlformats.org/officeDocument/2006/relationships/image" Target="../media/image52.png"/><Relationship Id="rId7" Type="http://schemas.openxmlformats.org/officeDocument/2006/relationships/image" Target="../media/image51.png"/><Relationship Id="rId8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9.png"/><Relationship Id="rId4" Type="http://schemas.openxmlformats.org/officeDocument/2006/relationships/image" Target="../media/image59.png"/><Relationship Id="rId9" Type="http://schemas.openxmlformats.org/officeDocument/2006/relationships/image" Target="../media/image56.png"/><Relationship Id="rId5" Type="http://schemas.openxmlformats.org/officeDocument/2006/relationships/image" Target="../media/image50.png"/><Relationship Id="rId6" Type="http://schemas.openxmlformats.org/officeDocument/2006/relationships/image" Target="../media/image47.png"/><Relationship Id="rId7" Type="http://schemas.openxmlformats.org/officeDocument/2006/relationships/image" Target="../media/image55.png"/><Relationship Id="rId8" Type="http://schemas.openxmlformats.org/officeDocument/2006/relationships/image" Target="../media/image6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4.png"/><Relationship Id="rId4" Type="http://schemas.openxmlformats.org/officeDocument/2006/relationships/image" Target="../media/image6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5" Type="http://schemas.openxmlformats.org/officeDocument/2006/relationships/image" Target="../media/image2.png"/><Relationship Id="rId6" Type="http://schemas.openxmlformats.org/officeDocument/2006/relationships/image" Target="../media/image20.png"/><Relationship Id="rId7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10" Type="http://schemas.openxmlformats.org/officeDocument/2006/relationships/image" Target="../media/image16.png"/><Relationship Id="rId9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017650" y="2186850"/>
            <a:ext cx="1651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434343"/>
                </a:solidFill>
                <a:latin typeface="Pacifico"/>
                <a:ea typeface="Pacifico"/>
                <a:cs typeface="Pacifico"/>
                <a:sym typeface="Pacifico"/>
              </a:rPr>
              <a:t>Stellar</a:t>
            </a:r>
            <a:endParaRPr sz="3600">
              <a:solidFill>
                <a:srgbClr val="434343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6363" y="1070737"/>
            <a:ext cx="18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2238" y="2229788"/>
            <a:ext cx="18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5962" y="2830963"/>
            <a:ext cx="18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2538" y="512538"/>
            <a:ext cx="1800000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1017650" y="1232550"/>
            <a:ext cx="2840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666666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Bienvenue dans l’univers de</a:t>
            </a:r>
            <a:endParaRPr sz="2500">
              <a:solidFill>
                <a:srgbClr val="666666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1017650" y="3615175"/>
            <a:ext cx="3060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DWWM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Bertuzzi Maxime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Session de Novembre 2023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22"/>
          <p:cNvGrpSpPr/>
          <p:nvPr/>
        </p:nvGrpSpPr>
        <p:grpSpPr>
          <a:xfrm>
            <a:off x="156500" y="159325"/>
            <a:ext cx="4521900" cy="4818600"/>
            <a:chOff x="4470900" y="162438"/>
            <a:chExt cx="4521900" cy="4818600"/>
          </a:xfrm>
        </p:grpSpPr>
        <p:sp>
          <p:nvSpPr>
            <p:cNvPr id="207" name="Google Shape;207;p22"/>
            <p:cNvSpPr/>
            <p:nvPr/>
          </p:nvSpPr>
          <p:spPr>
            <a:xfrm>
              <a:off x="4470900" y="162438"/>
              <a:ext cx="4521900" cy="4818600"/>
            </a:xfrm>
            <a:prstGeom prst="roundRect">
              <a:avLst>
                <a:gd fmla="val 2181" name="adj"/>
              </a:avLst>
            </a:prstGeom>
            <a:solidFill>
              <a:srgbClr val="212121"/>
            </a:solidFill>
            <a:ln cap="flat" cmpd="sng" w="9525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8" name="Google Shape;208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70900" y="162450"/>
              <a:ext cx="4521900" cy="2393700"/>
            </a:xfrm>
            <a:prstGeom prst="roundRect">
              <a:avLst>
                <a:gd fmla="val 4277" name="adj"/>
              </a:avLst>
            </a:prstGeom>
            <a:noFill/>
            <a:ln>
              <a:noFill/>
            </a:ln>
          </p:spPr>
        </p:pic>
      </p:grpSp>
      <p:grpSp>
        <p:nvGrpSpPr>
          <p:cNvPr id="209" name="Google Shape;209;p22"/>
          <p:cNvGrpSpPr/>
          <p:nvPr/>
        </p:nvGrpSpPr>
        <p:grpSpPr>
          <a:xfrm>
            <a:off x="579688" y="2708463"/>
            <a:ext cx="643800" cy="599625"/>
            <a:chOff x="4900038" y="2788650"/>
            <a:chExt cx="643800" cy="599625"/>
          </a:xfrm>
        </p:grpSpPr>
        <p:sp>
          <p:nvSpPr>
            <p:cNvPr id="210" name="Google Shape;210;p22"/>
            <p:cNvSpPr/>
            <p:nvPr/>
          </p:nvSpPr>
          <p:spPr>
            <a:xfrm>
              <a:off x="4929400" y="2788650"/>
              <a:ext cx="596400" cy="331800"/>
            </a:xfrm>
            <a:prstGeom prst="roundRect">
              <a:avLst>
                <a:gd fmla="val 16667" name="adj"/>
              </a:avLst>
            </a:prstGeom>
            <a:solidFill>
              <a:srgbClr val="A12DB4"/>
            </a:solidFill>
            <a:ln cap="flat" cmpd="sng" w="9525">
              <a:solidFill>
                <a:srgbClr val="343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434343"/>
                </a:highlight>
              </a:endParaRPr>
            </a:p>
          </p:txBody>
        </p:sp>
        <p:sp>
          <p:nvSpPr>
            <p:cNvPr id="211" name="Google Shape;211;p22"/>
            <p:cNvSpPr txBox="1"/>
            <p:nvPr/>
          </p:nvSpPr>
          <p:spPr>
            <a:xfrm>
              <a:off x="4900038" y="3080475"/>
              <a:ext cx="643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800">
                  <a:solidFill>
                    <a:schemeClr val="lt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#A12DB4</a:t>
              </a:r>
              <a:endParaRPr sz="8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212" name="Google Shape;212;p22"/>
          <p:cNvGrpSpPr/>
          <p:nvPr/>
        </p:nvGrpSpPr>
        <p:grpSpPr>
          <a:xfrm>
            <a:off x="1361275" y="2708463"/>
            <a:ext cx="643800" cy="599625"/>
            <a:chOff x="5681625" y="2788650"/>
            <a:chExt cx="643800" cy="599625"/>
          </a:xfrm>
        </p:grpSpPr>
        <p:sp>
          <p:nvSpPr>
            <p:cNvPr id="213" name="Google Shape;213;p22"/>
            <p:cNvSpPr/>
            <p:nvPr/>
          </p:nvSpPr>
          <p:spPr>
            <a:xfrm>
              <a:off x="5693513" y="2788650"/>
              <a:ext cx="596100" cy="3318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A12DB4"/>
                </a:gs>
                <a:gs pos="100000">
                  <a:srgbClr val="1613CD"/>
                </a:gs>
              </a:gsLst>
              <a:lin ang="18900044" scaled="0"/>
            </a:gradFill>
            <a:ln cap="flat" cmpd="sng" w="9525">
              <a:solidFill>
                <a:srgbClr val="343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434343"/>
                </a:highlight>
              </a:endParaRPr>
            </a:p>
          </p:txBody>
        </p:sp>
        <p:sp>
          <p:nvSpPr>
            <p:cNvPr id="214" name="Google Shape;214;p22"/>
            <p:cNvSpPr txBox="1"/>
            <p:nvPr/>
          </p:nvSpPr>
          <p:spPr>
            <a:xfrm>
              <a:off x="5681625" y="3080475"/>
              <a:ext cx="643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800">
                  <a:solidFill>
                    <a:schemeClr val="lt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Dégradé</a:t>
              </a:r>
              <a:endParaRPr sz="8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215" name="Google Shape;215;p22"/>
          <p:cNvGrpSpPr/>
          <p:nvPr/>
        </p:nvGrpSpPr>
        <p:grpSpPr>
          <a:xfrm>
            <a:off x="573550" y="3272750"/>
            <a:ext cx="667800" cy="611263"/>
            <a:chOff x="4893900" y="3352938"/>
            <a:chExt cx="667800" cy="611263"/>
          </a:xfrm>
        </p:grpSpPr>
        <p:sp>
          <p:nvSpPr>
            <p:cNvPr id="216" name="Google Shape;216;p22"/>
            <p:cNvSpPr/>
            <p:nvPr/>
          </p:nvSpPr>
          <p:spPr>
            <a:xfrm>
              <a:off x="4929738" y="3352938"/>
              <a:ext cx="596100" cy="331800"/>
            </a:xfrm>
            <a:prstGeom prst="roundRect">
              <a:avLst>
                <a:gd fmla="val 16667" name="adj"/>
              </a:avLst>
            </a:prstGeom>
            <a:solidFill>
              <a:srgbClr val="6424A5"/>
            </a:solidFill>
            <a:ln cap="flat" cmpd="sng" w="9525">
              <a:solidFill>
                <a:srgbClr val="343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434343"/>
                </a:highlight>
              </a:endParaRPr>
            </a:p>
          </p:txBody>
        </p:sp>
        <p:sp>
          <p:nvSpPr>
            <p:cNvPr id="217" name="Google Shape;217;p22"/>
            <p:cNvSpPr txBox="1"/>
            <p:nvPr/>
          </p:nvSpPr>
          <p:spPr>
            <a:xfrm>
              <a:off x="4893900" y="3656400"/>
              <a:ext cx="667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800">
                  <a:solidFill>
                    <a:schemeClr val="lt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#6424A5</a:t>
              </a:r>
              <a:endParaRPr sz="8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218" name="Google Shape;218;p22"/>
          <p:cNvGrpSpPr/>
          <p:nvPr/>
        </p:nvGrpSpPr>
        <p:grpSpPr>
          <a:xfrm>
            <a:off x="2853563" y="2708463"/>
            <a:ext cx="643800" cy="599625"/>
            <a:chOff x="7173913" y="2788650"/>
            <a:chExt cx="643800" cy="599625"/>
          </a:xfrm>
        </p:grpSpPr>
        <p:sp>
          <p:nvSpPr>
            <p:cNvPr id="219" name="Google Shape;219;p22"/>
            <p:cNvSpPr/>
            <p:nvPr/>
          </p:nvSpPr>
          <p:spPr>
            <a:xfrm>
              <a:off x="7209550" y="2788650"/>
              <a:ext cx="596100" cy="3318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rgbClr val="343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434343"/>
                </a:highlight>
              </a:endParaRPr>
            </a:p>
          </p:txBody>
        </p:sp>
        <p:sp>
          <p:nvSpPr>
            <p:cNvPr id="220" name="Google Shape;220;p22"/>
            <p:cNvSpPr txBox="1"/>
            <p:nvPr/>
          </p:nvSpPr>
          <p:spPr>
            <a:xfrm>
              <a:off x="7173913" y="3080475"/>
              <a:ext cx="643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800">
                  <a:solidFill>
                    <a:schemeClr val="lt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#FFFFFFF</a:t>
              </a:r>
              <a:endParaRPr sz="8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221" name="Google Shape;221;p22"/>
          <p:cNvGrpSpPr/>
          <p:nvPr/>
        </p:nvGrpSpPr>
        <p:grpSpPr>
          <a:xfrm>
            <a:off x="2113300" y="3281575"/>
            <a:ext cx="643800" cy="602438"/>
            <a:chOff x="6433650" y="3361763"/>
            <a:chExt cx="643800" cy="602438"/>
          </a:xfrm>
        </p:grpSpPr>
        <p:sp>
          <p:nvSpPr>
            <p:cNvPr id="222" name="Google Shape;222;p22"/>
            <p:cNvSpPr/>
            <p:nvPr/>
          </p:nvSpPr>
          <p:spPr>
            <a:xfrm>
              <a:off x="6457344" y="3361763"/>
              <a:ext cx="596400" cy="331800"/>
            </a:xfrm>
            <a:prstGeom prst="roundRect">
              <a:avLst>
                <a:gd fmla="val 16667" name="adj"/>
              </a:avLst>
            </a:prstGeom>
            <a:solidFill>
              <a:srgbClr val="1A1884"/>
            </a:solidFill>
            <a:ln cap="flat" cmpd="sng" w="9525">
              <a:solidFill>
                <a:srgbClr val="343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434343"/>
                </a:highlight>
              </a:endParaRPr>
            </a:p>
          </p:txBody>
        </p:sp>
        <p:sp>
          <p:nvSpPr>
            <p:cNvPr id="223" name="Google Shape;223;p22"/>
            <p:cNvSpPr txBox="1"/>
            <p:nvPr/>
          </p:nvSpPr>
          <p:spPr>
            <a:xfrm>
              <a:off x="6433650" y="3656400"/>
              <a:ext cx="643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800">
                  <a:solidFill>
                    <a:schemeClr val="lt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#1A1884</a:t>
              </a:r>
              <a:endParaRPr sz="8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224" name="Google Shape;224;p22"/>
          <p:cNvGrpSpPr/>
          <p:nvPr/>
        </p:nvGrpSpPr>
        <p:grpSpPr>
          <a:xfrm>
            <a:off x="2814200" y="3281588"/>
            <a:ext cx="746100" cy="602425"/>
            <a:chOff x="7134550" y="3361775"/>
            <a:chExt cx="746100" cy="602425"/>
          </a:xfrm>
        </p:grpSpPr>
        <p:sp>
          <p:nvSpPr>
            <p:cNvPr id="225" name="Google Shape;225;p22"/>
            <p:cNvSpPr/>
            <p:nvPr/>
          </p:nvSpPr>
          <p:spPr>
            <a:xfrm>
              <a:off x="7209625" y="3361775"/>
              <a:ext cx="596100" cy="331800"/>
            </a:xfrm>
            <a:prstGeom prst="roundRect">
              <a:avLst>
                <a:gd fmla="val 16667" name="adj"/>
              </a:avLst>
            </a:prstGeom>
            <a:solidFill>
              <a:srgbClr val="DCDCDC"/>
            </a:solidFill>
            <a:ln cap="flat" cmpd="sng" w="9525">
              <a:solidFill>
                <a:srgbClr val="343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434343"/>
                </a:highlight>
              </a:endParaRPr>
            </a:p>
          </p:txBody>
        </p:sp>
        <p:sp>
          <p:nvSpPr>
            <p:cNvPr id="226" name="Google Shape;226;p22"/>
            <p:cNvSpPr txBox="1"/>
            <p:nvPr/>
          </p:nvSpPr>
          <p:spPr>
            <a:xfrm>
              <a:off x="7134550" y="3656400"/>
              <a:ext cx="746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800">
                  <a:solidFill>
                    <a:schemeClr val="lt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#DCDCDC</a:t>
              </a:r>
              <a:endParaRPr sz="8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227" name="Google Shape;227;p22"/>
          <p:cNvGrpSpPr/>
          <p:nvPr/>
        </p:nvGrpSpPr>
        <p:grpSpPr>
          <a:xfrm>
            <a:off x="3617550" y="2708463"/>
            <a:ext cx="643800" cy="599625"/>
            <a:chOff x="7937900" y="2788650"/>
            <a:chExt cx="643800" cy="599625"/>
          </a:xfrm>
        </p:grpSpPr>
        <p:sp>
          <p:nvSpPr>
            <p:cNvPr id="228" name="Google Shape;228;p22"/>
            <p:cNvSpPr/>
            <p:nvPr/>
          </p:nvSpPr>
          <p:spPr>
            <a:xfrm>
              <a:off x="7961600" y="2788650"/>
              <a:ext cx="596400" cy="331800"/>
            </a:xfrm>
            <a:prstGeom prst="roundRect">
              <a:avLst>
                <a:gd fmla="val 16667" name="adj"/>
              </a:avLst>
            </a:prstGeom>
            <a:solidFill>
              <a:srgbClr val="333333"/>
            </a:solidFill>
            <a:ln cap="flat" cmpd="sng" w="9525">
              <a:solidFill>
                <a:srgbClr val="343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434343"/>
                </a:highlight>
              </a:endParaRPr>
            </a:p>
          </p:txBody>
        </p:sp>
        <p:sp>
          <p:nvSpPr>
            <p:cNvPr id="229" name="Google Shape;229;p22"/>
            <p:cNvSpPr txBox="1"/>
            <p:nvPr/>
          </p:nvSpPr>
          <p:spPr>
            <a:xfrm>
              <a:off x="7937900" y="3080475"/>
              <a:ext cx="643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800">
                  <a:solidFill>
                    <a:schemeClr val="lt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#A12DB4</a:t>
              </a:r>
              <a:endParaRPr sz="8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230" name="Google Shape;230;p22"/>
          <p:cNvGrpSpPr/>
          <p:nvPr/>
        </p:nvGrpSpPr>
        <p:grpSpPr>
          <a:xfrm>
            <a:off x="2125275" y="2708463"/>
            <a:ext cx="643800" cy="599625"/>
            <a:chOff x="6445625" y="2788650"/>
            <a:chExt cx="643800" cy="599625"/>
          </a:xfrm>
        </p:grpSpPr>
        <p:sp>
          <p:nvSpPr>
            <p:cNvPr id="231" name="Google Shape;231;p22"/>
            <p:cNvSpPr/>
            <p:nvPr/>
          </p:nvSpPr>
          <p:spPr>
            <a:xfrm>
              <a:off x="6457344" y="2788650"/>
              <a:ext cx="596400" cy="331800"/>
            </a:xfrm>
            <a:prstGeom prst="roundRect">
              <a:avLst>
                <a:gd fmla="val 16667" name="adj"/>
              </a:avLst>
            </a:prstGeom>
            <a:solidFill>
              <a:srgbClr val="1613CD"/>
            </a:solidFill>
            <a:ln cap="flat" cmpd="sng" w="9525">
              <a:solidFill>
                <a:srgbClr val="343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434343"/>
                </a:highlight>
              </a:endParaRPr>
            </a:p>
          </p:txBody>
        </p:sp>
        <p:sp>
          <p:nvSpPr>
            <p:cNvPr id="232" name="Google Shape;232;p22"/>
            <p:cNvSpPr txBox="1"/>
            <p:nvPr/>
          </p:nvSpPr>
          <p:spPr>
            <a:xfrm>
              <a:off x="6445625" y="3080475"/>
              <a:ext cx="643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800">
                  <a:solidFill>
                    <a:schemeClr val="lt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#1613cd</a:t>
              </a:r>
              <a:endParaRPr sz="8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233" name="Google Shape;233;p22"/>
          <p:cNvGrpSpPr/>
          <p:nvPr/>
        </p:nvGrpSpPr>
        <p:grpSpPr>
          <a:xfrm>
            <a:off x="2826200" y="3832413"/>
            <a:ext cx="746100" cy="601675"/>
            <a:chOff x="7146550" y="3912600"/>
            <a:chExt cx="746100" cy="601675"/>
          </a:xfrm>
        </p:grpSpPr>
        <p:sp>
          <p:nvSpPr>
            <p:cNvPr id="234" name="Google Shape;234;p22"/>
            <p:cNvSpPr/>
            <p:nvPr/>
          </p:nvSpPr>
          <p:spPr>
            <a:xfrm>
              <a:off x="7215550" y="3912600"/>
              <a:ext cx="596100" cy="331800"/>
            </a:xfrm>
            <a:prstGeom prst="roundRect">
              <a:avLst>
                <a:gd fmla="val 16667" name="adj"/>
              </a:avLst>
            </a:prstGeom>
            <a:solidFill>
              <a:srgbClr val="C0C0C0"/>
            </a:solidFill>
            <a:ln cap="flat" cmpd="sng" w="9525">
              <a:solidFill>
                <a:srgbClr val="343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434343"/>
                </a:highlight>
              </a:endParaRPr>
            </a:p>
          </p:txBody>
        </p:sp>
        <p:sp>
          <p:nvSpPr>
            <p:cNvPr id="235" name="Google Shape;235;p22"/>
            <p:cNvSpPr txBox="1"/>
            <p:nvPr/>
          </p:nvSpPr>
          <p:spPr>
            <a:xfrm>
              <a:off x="7146550" y="4206475"/>
              <a:ext cx="746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800">
                  <a:solidFill>
                    <a:schemeClr val="lt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#C0C0C0</a:t>
              </a:r>
              <a:endParaRPr sz="8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236" name="Google Shape;236;p22"/>
          <p:cNvGrpSpPr/>
          <p:nvPr/>
        </p:nvGrpSpPr>
        <p:grpSpPr>
          <a:xfrm>
            <a:off x="2853350" y="4385013"/>
            <a:ext cx="667800" cy="599150"/>
            <a:chOff x="2853350" y="4385025"/>
            <a:chExt cx="667800" cy="599150"/>
          </a:xfrm>
        </p:grpSpPr>
        <p:sp>
          <p:nvSpPr>
            <p:cNvPr id="237" name="Google Shape;237;p22"/>
            <p:cNvSpPr/>
            <p:nvPr/>
          </p:nvSpPr>
          <p:spPr>
            <a:xfrm>
              <a:off x="2901050" y="4385025"/>
              <a:ext cx="596400" cy="331800"/>
            </a:xfrm>
            <a:prstGeom prst="roundRect">
              <a:avLst>
                <a:gd fmla="val 16667" name="adj"/>
              </a:avLst>
            </a:prstGeom>
            <a:solidFill>
              <a:srgbClr val="808080"/>
            </a:solidFill>
            <a:ln cap="flat" cmpd="sng" w="9525">
              <a:solidFill>
                <a:srgbClr val="343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434343"/>
                </a:highlight>
              </a:endParaRPr>
            </a:p>
          </p:txBody>
        </p:sp>
        <p:sp>
          <p:nvSpPr>
            <p:cNvPr id="238" name="Google Shape;238;p22"/>
            <p:cNvSpPr txBox="1"/>
            <p:nvPr/>
          </p:nvSpPr>
          <p:spPr>
            <a:xfrm>
              <a:off x="2853350" y="4676375"/>
              <a:ext cx="667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800">
                  <a:solidFill>
                    <a:schemeClr val="lt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#808080</a:t>
              </a:r>
              <a:endParaRPr sz="8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239" name="Google Shape;239;p22"/>
          <p:cNvGrpSpPr/>
          <p:nvPr/>
        </p:nvGrpSpPr>
        <p:grpSpPr>
          <a:xfrm>
            <a:off x="156500" y="155625"/>
            <a:ext cx="4521900" cy="4818600"/>
            <a:chOff x="4470900" y="162438"/>
            <a:chExt cx="4521900" cy="4818600"/>
          </a:xfrm>
        </p:grpSpPr>
        <p:sp>
          <p:nvSpPr>
            <p:cNvPr id="240" name="Google Shape;240;p22"/>
            <p:cNvSpPr/>
            <p:nvPr/>
          </p:nvSpPr>
          <p:spPr>
            <a:xfrm>
              <a:off x="4470900" y="162438"/>
              <a:ext cx="4521900" cy="4818600"/>
            </a:xfrm>
            <a:prstGeom prst="roundRect">
              <a:avLst>
                <a:gd fmla="val 2181" name="adj"/>
              </a:avLst>
            </a:prstGeom>
            <a:solidFill>
              <a:srgbClr val="212121"/>
            </a:solidFill>
            <a:ln cap="flat" cmpd="sng" w="9525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1" name="Google Shape;241;p22"/>
            <p:cNvPicPr preferRelativeResize="0"/>
            <p:nvPr/>
          </p:nvPicPr>
          <p:blipFill rotWithShape="1">
            <a:blip r:embed="rId4">
              <a:alphaModFix/>
            </a:blip>
            <a:srcRect b="1238" l="0" r="0" t="1238"/>
            <a:stretch/>
          </p:blipFill>
          <p:spPr>
            <a:xfrm>
              <a:off x="4470900" y="162450"/>
              <a:ext cx="4521900" cy="2393700"/>
            </a:xfrm>
            <a:prstGeom prst="roundRect">
              <a:avLst>
                <a:gd fmla="val 4277" name="adj"/>
              </a:avLst>
            </a:prstGeom>
            <a:noFill/>
            <a:ln>
              <a:noFill/>
            </a:ln>
          </p:spPr>
        </p:pic>
      </p:grpSp>
      <p:sp>
        <p:nvSpPr>
          <p:cNvPr id="242" name="Google Shape;242;p22"/>
          <p:cNvSpPr txBox="1"/>
          <p:nvPr/>
        </p:nvSpPr>
        <p:spPr>
          <a:xfrm>
            <a:off x="533375" y="2959800"/>
            <a:ext cx="11229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D9D9D9"/>
                </a:solidFill>
                <a:latin typeface="Pacifico"/>
                <a:ea typeface="Pacifico"/>
                <a:cs typeface="Pacifico"/>
                <a:sym typeface="Pacifico"/>
              </a:rPr>
              <a:t>Stellar</a:t>
            </a:r>
            <a:endParaRPr sz="2400">
              <a:solidFill>
                <a:srgbClr val="D9D9D9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243" name="Google Shape;243;p22"/>
          <p:cNvSpPr txBox="1"/>
          <p:nvPr/>
        </p:nvSpPr>
        <p:spPr>
          <a:xfrm>
            <a:off x="533375" y="4165250"/>
            <a:ext cx="11229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rPr>
              <a:t>Stellar</a:t>
            </a:r>
            <a:endParaRPr sz="2400">
              <a:solidFill>
                <a:srgbClr val="D9D9D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4" name="Google Shape;244;p22"/>
          <p:cNvSpPr txBox="1"/>
          <p:nvPr/>
        </p:nvSpPr>
        <p:spPr>
          <a:xfrm>
            <a:off x="533363" y="3562950"/>
            <a:ext cx="11607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D9D9D9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Stellar</a:t>
            </a:r>
            <a:endParaRPr sz="2400">
              <a:solidFill>
                <a:srgbClr val="D9D9D9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45" name="Google Shape;245;p22"/>
          <p:cNvSpPr txBox="1"/>
          <p:nvPr/>
        </p:nvSpPr>
        <p:spPr>
          <a:xfrm>
            <a:off x="548925" y="2834738"/>
            <a:ext cx="643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666666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Pacifico</a:t>
            </a:r>
            <a:endParaRPr sz="800">
              <a:solidFill>
                <a:srgbClr val="666666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46" name="Google Shape;246;p22"/>
          <p:cNvSpPr txBox="1"/>
          <p:nvPr/>
        </p:nvSpPr>
        <p:spPr>
          <a:xfrm>
            <a:off x="548925" y="3483900"/>
            <a:ext cx="643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666666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Poppins</a:t>
            </a:r>
            <a:endParaRPr sz="800">
              <a:solidFill>
                <a:srgbClr val="666666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47" name="Google Shape;247;p22"/>
          <p:cNvSpPr txBox="1"/>
          <p:nvPr/>
        </p:nvSpPr>
        <p:spPr>
          <a:xfrm>
            <a:off x="548925" y="4087038"/>
            <a:ext cx="643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666666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Inter</a:t>
            </a:r>
            <a:endParaRPr sz="800">
              <a:solidFill>
                <a:srgbClr val="666666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48" name="Google Shape;248;p22"/>
          <p:cNvSpPr/>
          <p:nvPr/>
        </p:nvSpPr>
        <p:spPr>
          <a:xfrm>
            <a:off x="2078675" y="3125213"/>
            <a:ext cx="478800" cy="196200"/>
          </a:xfrm>
          <a:prstGeom prst="rightArrow">
            <a:avLst>
              <a:gd fmla="val 32811" name="adj1"/>
              <a:gd fmla="val 98904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2"/>
          <p:cNvSpPr/>
          <p:nvPr/>
        </p:nvSpPr>
        <p:spPr>
          <a:xfrm>
            <a:off x="2078675" y="4328575"/>
            <a:ext cx="478800" cy="196200"/>
          </a:xfrm>
          <a:prstGeom prst="rightArrow">
            <a:avLst>
              <a:gd fmla="val 32811" name="adj1"/>
              <a:gd fmla="val 98904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2"/>
          <p:cNvSpPr/>
          <p:nvPr/>
        </p:nvSpPr>
        <p:spPr>
          <a:xfrm>
            <a:off x="2078675" y="3725425"/>
            <a:ext cx="478800" cy="196200"/>
          </a:xfrm>
          <a:prstGeom prst="rightArrow">
            <a:avLst>
              <a:gd fmla="val 32811" name="adj1"/>
              <a:gd fmla="val 98904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2"/>
          <p:cNvSpPr txBox="1"/>
          <p:nvPr/>
        </p:nvSpPr>
        <p:spPr>
          <a:xfrm>
            <a:off x="2979875" y="2991000"/>
            <a:ext cx="130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Créativité</a:t>
            </a:r>
            <a:endParaRPr sz="1800">
              <a:solidFill>
                <a:srgbClr val="D9D9D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2" name="Google Shape;252;p22"/>
          <p:cNvSpPr txBox="1"/>
          <p:nvPr/>
        </p:nvSpPr>
        <p:spPr>
          <a:xfrm>
            <a:off x="2963825" y="3592663"/>
            <a:ext cx="133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Modernité</a:t>
            </a:r>
            <a:endParaRPr sz="1800">
              <a:solidFill>
                <a:srgbClr val="D9D9D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3" name="Google Shape;253;p22"/>
          <p:cNvSpPr txBox="1"/>
          <p:nvPr/>
        </p:nvSpPr>
        <p:spPr>
          <a:xfrm>
            <a:off x="3091025" y="4194350"/>
            <a:ext cx="108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Lisibilité</a:t>
            </a:r>
            <a:endParaRPr sz="1800">
              <a:solidFill>
                <a:srgbClr val="D9D9D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4" name="Google Shape;254;p22"/>
          <p:cNvSpPr txBox="1"/>
          <p:nvPr/>
        </p:nvSpPr>
        <p:spPr>
          <a:xfrm>
            <a:off x="5260275" y="1395625"/>
            <a:ext cx="375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Design UX/UI</a:t>
            </a:r>
            <a:endParaRPr sz="3000">
              <a:solidFill>
                <a:srgbClr val="43434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55" name="Google Shape;255;p22"/>
          <p:cNvSpPr txBox="1"/>
          <p:nvPr/>
        </p:nvSpPr>
        <p:spPr>
          <a:xfrm>
            <a:off x="5260275" y="2822425"/>
            <a:ext cx="331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Wireframes et Prototypes</a:t>
            </a:r>
            <a:endParaRPr sz="18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56" name="Google Shape;256;p22"/>
          <p:cNvSpPr txBox="1"/>
          <p:nvPr/>
        </p:nvSpPr>
        <p:spPr>
          <a:xfrm>
            <a:off x="5260275" y="3284120"/>
            <a:ext cx="331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Accessibilité et RGAA</a:t>
            </a:r>
            <a:endParaRPr sz="18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57" name="Google Shape;257;p22"/>
          <p:cNvSpPr txBox="1"/>
          <p:nvPr/>
        </p:nvSpPr>
        <p:spPr>
          <a:xfrm>
            <a:off x="5260275" y="2042113"/>
            <a:ext cx="33132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Choix de Couleurs et Typographie</a:t>
            </a:r>
            <a:endParaRPr sz="18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58" name="Google Shape;258;p22"/>
          <p:cNvSpPr/>
          <p:nvPr/>
        </p:nvSpPr>
        <p:spPr>
          <a:xfrm>
            <a:off x="156500" y="155613"/>
            <a:ext cx="4521900" cy="4818600"/>
          </a:xfrm>
          <a:prstGeom prst="roundRect">
            <a:avLst>
              <a:gd fmla="val 2181" name="adj"/>
            </a:avLst>
          </a:prstGeom>
          <a:solidFill>
            <a:srgbClr val="212121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2250" y="404925"/>
            <a:ext cx="3110401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6425" y="405700"/>
            <a:ext cx="3110401" cy="43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2"/>
          <p:cNvSpPr txBox="1"/>
          <p:nvPr/>
        </p:nvSpPr>
        <p:spPr>
          <a:xfrm>
            <a:off x="8008325" y="159350"/>
            <a:ext cx="9993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rPr>
              <a:t>Stellar</a:t>
            </a:r>
            <a:endParaRPr sz="2000">
              <a:solidFill>
                <a:schemeClr val="dk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262" name="Google Shape;262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38925" y="404148"/>
            <a:ext cx="529549" cy="432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3" name="Google Shape;263;p22"/>
          <p:cNvGrpSpPr/>
          <p:nvPr/>
        </p:nvGrpSpPr>
        <p:grpSpPr>
          <a:xfrm>
            <a:off x="156500" y="154838"/>
            <a:ext cx="4521900" cy="4818600"/>
            <a:chOff x="4470900" y="162463"/>
            <a:chExt cx="4521900" cy="4818600"/>
          </a:xfrm>
        </p:grpSpPr>
        <p:sp>
          <p:nvSpPr>
            <p:cNvPr id="264" name="Google Shape;264;p22"/>
            <p:cNvSpPr/>
            <p:nvPr/>
          </p:nvSpPr>
          <p:spPr>
            <a:xfrm>
              <a:off x="4470900" y="162463"/>
              <a:ext cx="4521900" cy="4818600"/>
            </a:xfrm>
            <a:prstGeom prst="roundRect">
              <a:avLst>
                <a:gd fmla="val 2181" name="adj"/>
              </a:avLst>
            </a:prstGeom>
            <a:solidFill>
              <a:srgbClr val="212121"/>
            </a:solidFill>
            <a:ln cap="flat" cmpd="sng" w="9525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5" name="Google Shape;265;p22"/>
            <p:cNvPicPr preferRelativeResize="0"/>
            <p:nvPr/>
          </p:nvPicPr>
          <p:blipFill rotWithShape="1">
            <a:blip r:embed="rId8">
              <a:alphaModFix/>
            </a:blip>
            <a:srcRect b="1216" l="19183" r="19447" t="3771"/>
            <a:stretch/>
          </p:blipFill>
          <p:spPr>
            <a:xfrm>
              <a:off x="4470900" y="874313"/>
              <a:ext cx="4521898" cy="33948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6" name="Google Shape;266;p22"/>
          <p:cNvSpPr txBox="1"/>
          <p:nvPr/>
        </p:nvSpPr>
        <p:spPr>
          <a:xfrm>
            <a:off x="1103300" y="350750"/>
            <a:ext cx="262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C0C0C0"/>
                </a:solidFill>
              </a:rPr>
              <a:t>Color Contrast Analyzer</a:t>
            </a:r>
            <a:endParaRPr sz="1800">
              <a:solidFill>
                <a:srgbClr val="C0C0C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/>
          <p:nvPr/>
        </p:nvSpPr>
        <p:spPr>
          <a:xfrm>
            <a:off x="160725" y="720000"/>
            <a:ext cx="8832300" cy="4261200"/>
          </a:xfrm>
          <a:prstGeom prst="roundRect">
            <a:avLst>
              <a:gd fmla="val 2181" name="adj"/>
            </a:avLst>
          </a:prstGeom>
          <a:solidFill>
            <a:srgbClr val="212121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3"/>
          <p:cNvSpPr txBox="1"/>
          <p:nvPr/>
        </p:nvSpPr>
        <p:spPr>
          <a:xfrm>
            <a:off x="160725" y="40050"/>
            <a:ext cx="2451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33333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MVC &amp; MLD</a:t>
            </a:r>
            <a:endParaRPr sz="3000">
              <a:solidFill>
                <a:srgbClr val="33333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73" name="Google Shape;273;p23"/>
          <p:cNvPicPr preferRelativeResize="0"/>
          <p:nvPr/>
        </p:nvPicPr>
        <p:blipFill rotWithShape="1">
          <a:blip r:embed="rId3">
            <a:alphaModFix/>
          </a:blip>
          <a:srcRect b="-5778" l="5173" r="5164" t="-5778"/>
          <a:stretch/>
        </p:blipFill>
        <p:spPr>
          <a:xfrm rot="5400000">
            <a:off x="406725" y="473850"/>
            <a:ext cx="4261500" cy="4753500"/>
          </a:xfrm>
          <a:prstGeom prst="round2SameRect">
            <a:avLst>
              <a:gd fmla="val 0" name="adj1"/>
              <a:gd fmla="val 2274" name="adj2"/>
            </a:avLst>
          </a:prstGeom>
          <a:noFill/>
          <a:ln>
            <a:noFill/>
          </a:ln>
        </p:spPr>
      </p:pic>
      <p:pic>
        <p:nvPicPr>
          <p:cNvPr id="274" name="Google Shape;274;p23"/>
          <p:cNvPicPr preferRelativeResize="0"/>
          <p:nvPr/>
        </p:nvPicPr>
        <p:blipFill rotWithShape="1">
          <a:blip r:embed="rId4">
            <a:alphaModFix/>
          </a:blip>
          <a:srcRect b="2125" l="-2235" r="-2235" t="2134"/>
          <a:stretch/>
        </p:blipFill>
        <p:spPr>
          <a:xfrm rot="5400000">
            <a:off x="4819475" y="807450"/>
            <a:ext cx="4261800" cy="4086300"/>
          </a:xfrm>
          <a:prstGeom prst="round2SameRect">
            <a:avLst>
              <a:gd fmla="val 2351" name="adj1"/>
              <a:gd fmla="val 0" name="adj2"/>
            </a:avLst>
          </a:prstGeom>
          <a:noFill/>
          <a:ln>
            <a:noFill/>
          </a:ln>
        </p:spPr>
      </p:pic>
      <p:sp>
        <p:nvSpPr>
          <p:cNvPr id="275" name="Google Shape;275;p23"/>
          <p:cNvSpPr txBox="1"/>
          <p:nvPr/>
        </p:nvSpPr>
        <p:spPr>
          <a:xfrm>
            <a:off x="7993725" y="117000"/>
            <a:ext cx="99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rPr>
              <a:t>Stellar</a:t>
            </a:r>
            <a:endParaRPr sz="2000">
              <a:solidFill>
                <a:schemeClr val="dk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4"/>
          <p:cNvSpPr/>
          <p:nvPr/>
        </p:nvSpPr>
        <p:spPr>
          <a:xfrm>
            <a:off x="144250" y="720000"/>
            <a:ext cx="8848800" cy="4261200"/>
          </a:xfrm>
          <a:prstGeom prst="roundRect">
            <a:avLst>
              <a:gd fmla="val 2181" name="adj"/>
            </a:avLst>
          </a:prstGeom>
          <a:solidFill>
            <a:srgbClr val="212121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4"/>
          <p:cNvSpPr txBox="1"/>
          <p:nvPr/>
        </p:nvSpPr>
        <p:spPr>
          <a:xfrm>
            <a:off x="144250" y="35875"/>
            <a:ext cx="4095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Design pattern MVC</a:t>
            </a:r>
            <a:endParaRPr sz="3000">
              <a:solidFill>
                <a:srgbClr val="43434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82" name="Google Shape;282;p24"/>
          <p:cNvSpPr txBox="1"/>
          <p:nvPr/>
        </p:nvSpPr>
        <p:spPr>
          <a:xfrm>
            <a:off x="7993750" y="114175"/>
            <a:ext cx="9993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rPr>
              <a:t>Stellar</a:t>
            </a:r>
            <a:endParaRPr sz="2000">
              <a:solidFill>
                <a:schemeClr val="dk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283" name="Google Shape;283;p24"/>
          <p:cNvSpPr txBox="1"/>
          <p:nvPr/>
        </p:nvSpPr>
        <p:spPr>
          <a:xfrm>
            <a:off x="3338238" y="736676"/>
            <a:ext cx="246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C0C0C0"/>
                </a:solidFill>
                <a:latin typeface="Roboto"/>
                <a:ea typeface="Roboto"/>
                <a:cs typeface="Roboto"/>
                <a:sym typeface="Roboto"/>
              </a:rPr>
              <a:t>Fonctionnement</a:t>
            </a:r>
            <a:endParaRPr sz="2400">
              <a:solidFill>
                <a:srgbClr val="C0C0C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284" name="Google Shape;2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450" y="1325188"/>
            <a:ext cx="5286300" cy="3419400"/>
          </a:xfrm>
          <a:prstGeom prst="roundRect">
            <a:avLst>
              <a:gd fmla="val 3516" name="adj"/>
            </a:avLst>
          </a:prstGeom>
          <a:noFill/>
          <a:ln>
            <a:noFill/>
          </a:ln>
        </p:spPr>
      </p:pic>
      <p:grpSp>
        <p:nvGrpSpPr>
          <p:cNvPr id="285" name="Google Shape;285;p24"/>
          <p:cNvGrpSpPr/>
          <p:nvPr/>
        </p:nvGrpSpPr>
        <p:grpSpPr>
          <a:xfrm>
            <a:off x="147600" y="720000"/>
            <a:ext cx="8848800" cy="4261200"/>
            <a:chOff x="10164500" y="720000"/>
            <a:chExt cx="8848800" cy="4261200"/>
          </a:xfrm>
        </p:grpSpPr>
        <p:sp>
          <p:nvSpPr>
            <p:cNvPr id="286" name="Google Shape;286;p24"/>
            <p:cNvSpPr/>
            <p:nvPr/>
          </p:nvSpPr>
          <p:spPr>
            <a:xfrm>
              <a:off x="10164500" y="720000"/>
              <a:ext cx="8848800" cy="4261200"/>
            </a:xfrm>
            <a:prstGeom prst="roundRect">
              <a:avLst>
                <a:gd fmla="val 2181" name="adj"/>
              </a:avLst>
            </a:prstGeom>
            <a:solidFill>
              <a:srgbClr val="212121"/>
            </a:solidFill>
            <a:ln cap="flat" cmpd="sng" w="9525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4"/>
            <p:cNvSpPr txBox="1"/>
            <p:nvPr/>
          </p:nvSpPr>
          <p:spPr>
            <a:xfrm>
              <a:off x="13355138" y="942076"/>
              <a:ext cx="24675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>
                  <a:solidFill>
                    <a:srgbClr val="C0C0C0"/>
                  </a:solidFill>
                  <a:latin typeface="Roboto"/>
                  <a:ea typeface="Roboto"/>
                  <a:cs typeface="Roboto"/>
                  <a:sym typeface="Roboto"/>
                </a:rPr>
                <a:t>Vue</a:t>
              </a:r>
              <a:endParaRPr sz="2400">
                <a:solidFill>
                  <a:srgbClr val="C0C0C0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pic>
          <p:nvPicPr>
            <p:cNvPr id="288" name="Google Shape;288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418575" y="1798825"/>
              <a:ext cx="8340600" cy="2472000"/>
            </a:xfrm>
            <a:prstGeom prst="roundRect">
              <a:avLst>
                <a:gd fmla="val 2913" name="adj"/>
              </a:avLst>
            </a:prstGeom>
            <a:noFill/>
            <a:ln>
              <a:noFill/>
            </a:ln>
          </p:spPr>
        </p:pic>
      </p:grpSp>
      <p:grpSp>
        <p:nvGrpSpPr>
          <p:cNvPr id="289" name="Google Shape;289;p24"/>
          <p:cNvGrpSpPr/>
          <p:nvPr/>
        </p:nvGrpSpPr>
        <p:grpSpPr>
          <a:xfrm>
            <a:off x="147600" y="720000"/>
            <a:ext cx="8848800" cy="4261200"/>
            <a:chOff x="20184750" y="720000"/>
            <a:chExt cx="8848800" cy="4261200"/>
          </a:xfrm>
        </p:grpSpPr>
        <p:sp>
          <p:nvSpPr>
            <p:cNvPr id="290" name="Google Shape;290;p24"/>
            <p:cNvSpPr/>
            <p:nvPr/>
          </p:nvSpPr>
          <p:spPr>
            <a:xfrm>
              <a:off x="20184750" y="720000"/>
              <a:ext cx="8848800" cy="4261200"/>
            </a:xfrm>
            <a:prstGeom prst="roundRect">
              <a:avLst>
                <a:gd fmla="val 2181" name="adj"/>
              </a:avLst>
            </a:prstGeom>
            <a:solidFill>
              <a:srgbClr val="212121"/>
            </a:solidFill>
            <a:ln cap="flat" cmpd="sng" w="9525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4"/>
            <p:cNvSpPr txBox="1"/>
            <p:nvPr/>
          </p:nvSpPr>
          <p:spPr>
            <a:xfrm>
              <a:off x="20357025" y="858425"/>
              <a:ext cx="16707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>
                  <a:solidFill>
                    <a:srgbClr val="C0C0C0"/>
                  </a:solidFill>
                  <a:latin typeface="Roboto"/>
                  <a:ea typeface="Roboto"/>
                  <a:cs typeface="Roboto"/>
                  <a:sym typeface="Roboto"/>
                </a:rPr>
                <a:t>Contrôleur</a:t>
              </a:r>
              <a:endParaRPr sz="2400">
                <a:solidFill>
                  <a:srgbClr val="C0C0C0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pic>
          <p:nvPicPr>
            <p:cNvPr id="292" name="Google Shape;292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215600" y="943325"/>
              <a:ext cx="6643200" cy="3814500"/>
            </a:xfrm>
            <a:prstGeom prst="roundRect">
              <a:avLst>
                <a:gd fmla="val 2563" name="adj"/>
              </a:avLst>
            </a:prstGeom>
            <a:noFill/>
            <a:ln>
              <a:noFill/>
            </a:ln>
          </p:spPr>
        </p:pic>
      </p:grpSp>
      <p:grpSp>
        <p:nvGrpSpPr>
          <p:cNvPr id="293" name="Google Shape;293;p24"/>
          <p:cNvGrpSpPr/>
          <p:nvPr/>
        </p:nvGrpSpPr>
        <p:grpSpPr>
          <a:xfrm>
            <a:off x="147600" y="720000"/>
            <a:ext cx="8848800" cy="4261200"/>
            <a:chOff x="20184750" y="5901600"/>
            <a:chExt cx="8848800" cy="4261200"/>
          </a:xfrm>
        </p:grpSpPr>
        <p:sp>
          <p:nvSpPr>
            <p:cNvPr id="294" name="Google Shape;294;p24"/>
            <p:cNvSpPr/>
            <p:nvPr/>
          </p:nvSpPr>
          <p:spPr>
            <a:xfrm>
              <a:off x="20184750" y="5901600"/>
              <a:ext cx="8848800" cy="4261200"/>
            </a:xfrm>
            <a:prstGeom prst="roundRect">
              <a:avLst>
                <a:gd fmla="val 2181" name="adj"/>
              </a:avLst>
            </a:prstGeom>
            <a:solidFill>
              <a:srgbClr val="212121"/>
            </a:solidFill>
            <a:ln cap="flat" cmpd="sng" w="9525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4"/>
            <p:cNvSpPr txBox="1"/>
            <p:nvPr/>
          </p:nvSpPr>
          <p:spPr>
            <a:xfrm>
              <a:off x="20357025" y="6040025"/>
              <a:ext cx="16707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400">
                  <a:solidFill>
                    <a:srgbClr val="C0C0C0"/>
                  </a:solidFill>
                  <a:latin typeface="Roboto"/>
                  <a:ea typeface="Roboto"/>
                  <a:cs typeface="Roboto"/>
                  <a:sym typeface="Roboto"/>
                </a:rPr>
                <a:t>Modèle</a:t>
              </a:r>
              <a:endParaRPr sz="2400">
                <a:solidFill>
                  <a:srgbClr val="C0C0C0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pic>
          <p:nvPicPr>
            <p:cNvPr id="296" name="Google Shape;296;p24"/>
            <p:cNvPicPr preferRelativeResize="0"/>
            <p:nvPr/>
          </p:nvPicPr>
          <p:blipFill rotWithShape="1">
            <a:blip r:embed="rId6">
              <a:alphaModFix/>
            </a:blip>
            <a:srcRect b="2207" l="0" r="0" t="2217"/>
            <a:stretch/>
          </p:blipFill>
          <p:spPr>
            <a:xfrm>
              <a:off x="22215600" y="6124925"/>
              <a:ext cx="6643200" cy="3814500"/>
            </a:xfrm>
            <a:prstGeom prst="roundRect">
              <a:avLst>
                <a:gd fmla="val 2563" name="adj"/>
              </a:avLst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5"/>
          <p:cNvSpPr txBox="1"/>
          <p:nvPr/>
        </p:nvSpPr>
        <p:spPr>
          <a:xfrm>
            <a:off x="156500" y="44700"/>
            <a:ext cx="384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Sécurité Web</a:t>
            </a:r>
            <a:endParaRPr sz="3000">
              <a:solidFill>
                <a:srgbClr val="43434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02" name="Google Shape;302;p25"/>
          <p:cNvSpPr txBox="1"/>
          <p:nvPr/>
        </p:nvSpPr>
        <p:spPr>
          <a:xfrm>
            <a:off x="8055250" y="105900"/>
            <a:ext cx="9993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rPr>
              <a:t>Stellar</a:t>
            </a:r>
            <a:endParaRPr sz="2000">
              <a:solidFill>
                <a:schemeClr val="dk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303" name="Google Shape;303;p25"/>
          <p:cNvSpPr/>
          <p:nvPr/>
        </p:nvSpPr>
        <p:spPr>
          <a:xfrm>
            <a:off x="159900" y="720000"/>
            <a:ext cx="8824200" cy="4257900"/>
          </a:xfrm>
          <a:prstGeom prst="roundRect">
            <a:avLst>
              <a:gd fmla="val 2181" name="adj"/>
            </a:avLst>
          </a:prstGeom>
          <a:solidFill>
            <a:srgbClr val="212121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5"/>
          <p:cNvSpPr txBox="1"/>
          <p:nvPr/>
        </p:nvSpPr>
        <p:spPr>
          <a:xfrm>
            <a:off x="2915400" y="936650"/>
            <a:ext cx="331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Cross-Site Request Forgery</a:t>
            </a:r>
            <a:endParaRPr sz="1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05" name="Google Shape;305;p25"/>
          <p:cNvGrpSpPr/>
          <p:nvPr/>
        </p:nvGrpSpPr>
        <p:grpSpPr>
          <a:xfrm>
            <a:off x="331469" y="1682673"/>
            <a:ext cx="5525310" cy="3139852"/>
            <a:chOff x="156500" y="150998"/>
            <a:chExt cx="4521900" cy="2559175"/>
          </a:xfrm>
        </p:grpSpPr>
        <p:pic>
          <p:nvPicPr>
            <p:cNvPr id="306" name="Google Shape;306;p25"/>
            <p:cNvPicPr preferRelativeResize="0"/>
            <p:nvPr/>
          </p:nvPicPr>
          <p:blipFill rotWithShape="1">
            <a:blip r:embed="rId3">
              <a:alphaModFix/>
            </a:blip>
            <a:srcRect b="0" l="504" r="514" t="45843"/>
            <a:stretch/>
          </p:blipFill>
          <p:spPr>
            <a:xfrm>
              <a:off x="156500" y="2159373"/>
              <a:ext cx="4521900" cy="550800"/>
            </a:xfrm>
            <a:prstGeom prst="roundRect">
              <a:avLst>
                <a:gd fmla="val 7684" name="adj"/>
              </a:avLst>
            </a:prstGeom>
            <a:noFill/>
            <a:ln>
              <a:noFill/>
            </a:ln>
          </p:spPr>
        </p:pic>
        <p:pic>
          <p:nvPicPr>
            <p:cNvPr id="307" name="Google Shape;307;p25"/>
            <p:cNvPicPr preferRelativeResize="0"/>
            <p:nvPr/>
          </p:nvPicPr>
          <p:blipFill rotWithShape="1">
            <a:blip r:embed="rId4">
              <a:alphaModFix/>
            </a:blip>
            <a:srcRect b="10738" l="0" r="0" t="0"/>
            <a:stretch/>
          </p:blipFill>
          <p:spPr>
            <a:xfrm>
              <a:off x="156500" y="150998"/>
              <a:ext cx="4521900" cy="2051700"/>
            </a:xfrm>
            <a:prstGeom prst="round2SameRect">
              <a:avLst>
                <a:gd fmla="val 4837" name="adj1"/>
                <a:gd fmla="val 0" name="adj2"/>
              </a:avLst>
            </a:prstGeom>
            <a:noFill/>
            <a:ln>
              <a:noFill/>
            </a:ln>
          </p:spPr>
        </p:pic>
      </p:grpSp>
      <p:sp>
        <p:nvSpPr>
          <p:cNvPr id="308" name="Google Shape;308;p25"/>
          <p:cNvSpPr txBox="1"/>
          <p:nvPr/>
        </p:nvSpPr>
        <p:spPr>
          <a:xfrm>
            <a:off x="6009525" y="2531100"/>
            <a:ext cx="2826900" cy="14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98C379"/>
                </a:solidFill>
                <a:latin typeface="Courier New"/>
                <a:ea typeface="Courier New"/>
                <a:cs typeface="Courier New"/>
                <a:sym typeface="Courier New"/>
              </a:rPr>
              <a:t>"hidden"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98C379"/>
                </a:solidFill>
                <a:latin typeface="Courier New"/>
                <a:ea typeface="Courier New"/>
                <a:cs typeface="Courier New"/>
                <a:sym typeface="Courier New"/>
              </a:rPr>
              <a:t>"_csrf_token"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98C379"/>
                </a:solidFill>
                <a:latin typeface="Courier New"/>
                <a:ea typeface="Courier New"/>
                <a:cs typeface="Courier New"/>
                <a:sym typeface="Courier New"/>
              </a:rPr>
              <a:t>"7889e1332b20a3b.bsZqb8WbFdu0ddQWICNPHaMzE9YSLTvcHD24-mGD23A.P7VaCK6pc-3FE5MnF058T8FfXrh5TwOZL032izLOtyc-lDsC8OFWn4Ettw"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6"/>
          <p:cNvSpPr txBox="1"/>
          <p:nvPr/>
        </p:nvSpPr>
        <p:spPr>
          <a:xfrm>
            <a:off x="156500" y="44700"/>
            <a:ext cx="384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Sécurité Web</a:t>
            </a:r>
            <a:endParaRPr sz="3000">
              <a:solidFill>
                <a:srgbClr val="43434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14" name="Google Shape;314;p26"/>
          <p:cNvSpPr txBox="1"/>
          <p:nvPr/>
        </p:nvSpPr>
        <p:spPr>
          <a:xfrm>
            <a:off x="8055250" y="105900"/>
            <a:ext cx="9993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rPr>
              <a:t>Stellar</a:t>
            </a:r>
            <a:endParaRPr sz="2000">
              <a:solidFill>
                <a:schemeClr val="dk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315" name="Google Shape;315;p26"/>
          <p:cNvSpPr/>
          <p:nvPr/>
        </p:nvSpPr>
        <p:spPr>
          <a:xfrm>
            <a:off x="159900" y="720000"/>
            <a:ext cx="8824200" cy="4257900"/>
          </a:xfrm>
          <a:prstGeom prst="roundRect">
            <a:avLst>
              <a:gd fmla="val 2181" name="adj"/>
            </a:avLst>
          </a:prstGeom>
          <a:solidFill>
            <a:srgbClr val="212121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6"/>
          <p:cNvSpPr txBox="1"/>
          <p:nvPr/>
        </p:nvSpPr>
        <p:spPr>
          <a:xfrm>
            <a:off x="2840850" y="1099513"/>
            <a:ext cx="346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Cross-Site Scripting (Faille XSS)</a:t>
            </a:r>
            <a:endParaRPr sz="1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7" name="Google Shape;3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99" y="1969524"/>
            <a:ext cx="4319100" cy="2282700"/>
          </a:xfrm>
          <a:prstGeom prst="roundRect">
            <a:avLst>
              <a:gd fmla="val 4159" name="adj"/>
            </a:avLst>
          </a:prstGeom>
          <a:noFill/>
          <a:ln>
            <a:noFill/>
          </a:ln>
        </p:spPr>
      </p:pic>
      <p:pic>
        <p:nvPicPr>
          <p:cNvPr id="318" name="Google Shape;31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79000" y="1969536"/>
            <a:ext cx="4505100" cy="1511400"/>
          </a:xfrm>
          <a:prstGeom prst="roundRect">
            <a:avLst>
              <a:gd fmla="val 6061" name="adj"/>
            </a:avLst>
          </a:prstGeom>
          <a:noFill/>
          <a:ln>
            <a:noFill/>
          </a:ln>
        </p:spPr>
      </p:pic>
      <p:pic>
        <p:nvPicPr>
          <p:cNvPr id="319" name="Google Shape;319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4250" y="1757199"/>
            <a:ext cx="7602300" cy="3012600"/>
          </a:xfrm>
          <a:prstGeom prst="roundRect">
            <a:avLst>
              <a:gd fmla="val 6061" name="adj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4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4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7"/>
          <p:cNvSpPr txBox="1"/>
          <p:nvPr/>
        </p:nvSpPr>
        <p:spPr>
          <a:xfrm>
            <a:off x="156500" y="44700"/>
            <a:ext cx="384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Sécurité Web</a:t>
            </a:r>
            <a:endParaRPr sz="3000">
              <a:solidFill>
                <a:srgbClr val="43434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25" name="Google Shape;325;p27"/>
          <p:cNvSpPr txBox="1"/>
          <p:nvPr/>
        </p:nvSpPr>
        <p:spPr>
          <a:xfrm>
            <a:off x="8055250" y="105900"/>
            <a:ext cx="9993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rPr>
              <a:t>Stellar</a:t>
            </a:r>
            <a:endParaRPr sz="2000">
              <a:solidFill>
                <a:schemeClr val="dk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326" name="Google Shape;326;p27"/>
          <p:cNvSpPr/>
          <p:nvPr/>
        </p:nvSpPr>
        <p:spPr>
          <a:xfrm>
            <a:off x="159900" y="720000"/>
            <a:ext cx="8824200" cy="4257900"/>
          </a:xfrm>
          <a:prstGeom prst="roundRect">
            <a:avLst>
              <a:gd fmla="val 2181" name="adj"/>
            </a:avLst>
          </a:prstGeom>
          <a:solidFill>
            <a:srgbClr val="212121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7"/>
          <p:cNvSpPr txBox="1"/>
          <p:nvPr/>
        </p:nvSpPr>
        <p:spPr>
          <a:xfrm>
            <a:off x="2535900" y="816100"/>
            <a:ext cx="4072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Injection SQL : Requête Préparée</a:t>
            </a:r>
            <a:endParaRPr sz="20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8" name="Google Shape;328;p27"/>
          <p:cNvPicPr preferRelativeResize="0"/>
          <p:nvPr/>
        </p:nvPicPr>
        <p:blipFill rotWithShape="1">
          <a:blip r:embed="rId3">
            <a:alphaModFix/>
          </a:blip>
          <a:srcRect b="46929" l="0" r="0" t="0"/>
          <a:stretch/>
        </p:blipFill>
        <p:spPr>
          <a:xfrm>
            <a:off x="1955688" y="1433600"/>
            <a:ext cx="5232600" cy="3438900"/>
          </a:xfrm>
          <a:prstGeom prst="round2SameRect">
            <a:avLst>
              <a:gd fmla="val 3859" name="adj1"/>
              <a:gd fmla="val 0" name="adj2"/>
            </a:avLst>
          </a:prstGeom>
          <a:noFill/>
          <a:ln>
            <a:noFill/>
          </a:ln>
        </p:spPr>
      </p:pic>
      <p:pic>
        <p:nvPicPr>
          <p:cNvPr id="329" name="Google Shape;329;p27"/>
          <p:cNvPicPr preferRelativeResize="0"/>
          <p:nvPr/>
        </p:nvPicPr>
        <p:blipFill rotWithShape="1">
          <a:blip r:embed="rId3">
            <a:alphaModFix/>
          </a:blip>
          <a:srcRect b="0" l="0" r="0" t="53071"/>
          <a:stretch/>
        </p:blipFill>
        <p:spPr>
          <a:xfrm>
            <a:off x="1955675" y="1433600"/>
            <a:ext cx="5232600" cy="3041100"/>
          </a:xfrm>
          <a:prstGeom prst="round2SameRect">
            <a:avLst>
              <a:gd fmla="val 0" name="adj1"/>
              <a:gd fmla="val 4476" name="adj2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8"/>
          <p:cNvSpPr txBox="1"/>
          <p:nvPr/>
        </p:nvSpPr>
        <p:spPr>
          <a:xfrm>
            <a:off x="156500" y="44700"/>
            <a:ext cx="384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Sécurité Web</a:t>
            </a:r>
            <a:endParaRPr sz="3000">
              <a:solidFill>
                <a:srgbClr val="43434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35" name="Google Shape;335;p28"/>
          <p:cNvSpPr txBox="1"/>
          <p:nvPr/>
        </p:nvSpPr>
        <p:spPr>
          <a:xfrm>
            <a:off x="8055250" y="105900"/>
            <a:ext cx="9993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rPr>
              <a:t>Stellar</a:t>
            </a:r>
            <a:endParaRPr sz="2000">
              <a:solidFill>
                <a:schemeClr val="dk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336" name="Google Shape;336;p28"/>
          <p:cNvSpPr/>
          <p:nvPr/>
        </p:nvSpPr>
        <p:spPr>
          <a:xfrm>
            <a:off x="159900" y="720000"/>
            <a:ext cx="8824200" cy="4257900"/>
          </a:xfrm>
          <a:prstGeom prst="roundRect">
            <a:avLst>
              <a:gd fmla="val 2181" name="adj"/>
            </a:avLst>
          </a:prstGeom>
          <a:solidFill>
            <a:srgbClr val="212121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8"/>
          <p:cNvSpPr txBox="1"/>
          <p:nvPr/>
        </p:nvSpPr>
        <p:spPr>
          <a:xfrm>
            <a:off x="2714100" y="914413"/>
            <a:ext cx="371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Attaque par Force Brut : HoneyPot</a:t>
            </a:r>
            <a:endParaRPr sz="1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8" name="Google Shape;3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3150" y="1599325"/>
            <a:ext cx="5297700" cy="3048000"/>
          </a:xfrm>
          <a:prstGeom prst="roundRect">
            <a:avLst>
              <a:gd fmla="val 3871" name="adj"/>
            </a:avLst>
          </a:prstGeom>
          <a:noFill/>
          <a:ln>
            <a:noFill/>
          </a:ln>
        </p:spPr>
      </p:pic>
      <p:pic>
        <p:nvPicPr>
          <p:cNvPr id="339" name="Google Shape;33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55200" y="1770625"/>
            <a:ext cx="5715300" cy="2889300"/>
          </a:xfrm>
          <a:prstGeom prst="roundRect">
            <a:avLst>
              <a:gd fmla="val 4456" name="adj"/>
            </a:avLst>
          </a:prstGeom>
          <a:noFill/>
          <a:ln>
            <a:noFill/>
          </a:ln>
        </p:spPr>
      </p:pic>
      <p:sp>
        <p:nvSpPr>
          <p:cNvPr id="340" name="Google Shape;340;p28"/>
          <p:cNvSpPr txBox="1"/>
          <p:nvPr/>
        </p:nvSpPr>
        <p:spPr>
          <a:xfrm>
            <a:off x="279400" y="2274475"/>
            <a:ext cx="2576700" cy="18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98C379"/>
                </a:solidFill>
                <a:latin typeface="Courier New"/>
                <a:ea typeface="Courier New"/>
                <a:cs typeface="Courier New"/>
                <a:sym typeface="Courier New"/>
              </a:rPr>
              <a:t>"text" </a:t>
            </a:r>
            <a:r>
              <a:rPr lang="fr" sz="105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98C379"/>
                </a:solidFill>
                <a:latin typeface="Courier New"/>
                <a:ea typeface="Courier New"/>
                <a:cs typeface="Courier New"/>
                <a:sym typeface="Courier New"/>
              </a:rPr>
              <a:t>"registration_form_age" </a:t>
            </a:r>
            <a:r>
              <a:rPr lang="fr" sz="105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98C379"/>
                </a:solidFill>
                <a:latin typeface="Courier New"/>
                <a:ea typeface="Courier New"/>
                <a:cs typeface="Courier New"/>
                <a:sym typeface="Courier New"/>
              </a:rPr>
              <a:t>"registration_form[age]" </a:t>
            </a:r>
            <a:r>
              <a:rPr lang="fr" sz="105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autocomplete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98C379"/>
                </a:solidFill>
                <a:latin typeface="Courier New"/>
                <a:ea typeface="Courier New"/>
                <a:cs typeface="Courier New"/>
                <a:sym typeface="Courier New"/>
              </a:rPr>
              <a:t>"nope"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tabindex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98C379"/>
                </a:solidFill>
                <a:latin typeface="Courier New"/>
                <a:ea typeface="Courier New"/>
                <a:cs typeface="Courier New"/>
                <a:sym typeface="Courier New"/>
              </a:rPr>
              <a:t>"-1"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aria-hidden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98C379"/>
                </a:solidFill>
                <a:latin typeface="Courier New"/>
                <a:ea typeface="Courier New"/>
                <a:cs typeface="Courier New"/>
                <a:sym typeface="Courier New"/>
              </a:rPr>
              <a:t>"true"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98C379"/>
                </a:solidFill>
                <a:latin typeface="Courier New"/>
                <a:ea typeface="Courier New"/>
                <a:cs typeface="Courier New"/>
                <a:sym typeface="Courier New"/>
              </a:rPr>
              <a:t>"position: fixed; left: -100%; top: -100%;"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4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9"/>
          <p:cNvSpPr txBox="1"/>
          <p:nvPr/>
        </p:nvSpPr>
        <p:spPr>
          <a:xfrm>
            <a:off x="156500" y="44700"/>
            <a:ext cx="384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Sécurité Web</a:t>
            </a:r>
            <a:endParaRPr sz="3000">
              <a:solidFill>
                <a:srgbClr val="43434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46" name="Google Shape;346;p29"/>
          <p:cNvSpPr txBox="1"/>
          <p:nvPr/>
        </p:nvSpPr>
        <p:spPr>
          <a:xfrm>
            <a:off x="8055250" y="105900"/>
            <a:ext cx="9993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rPr>
              <a:t>Stellar</a:t>
            </a:r>
            <a:endParaRPr sz="2000">
              <a:solidFill>
                <a:schemeClr val="dk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347" name="Google Shape;347;p29"/>
          <p:cNvSpPr/>
          <p:nvPr/>
        </p:nvSpPr>
        <p:spPr>
          <a:xfrm>
            <a:off x="159900" y="720000"/>
            <a:ext cx="8824200" cy="4257900"/>
          </a:xfrm>
          <a:prstGeom prst="roundRect">
            <a:avLst>
              <a:gd fmla="val 2181" name="adj"/>
            </a:avLst>
          </a:prstGeom>
          <a:solidFill>
            <a:srgbClr val="212121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9"/>
          <p:cNvSpPr txBox="1"/>
          <p:nvPr/>
        </p:nvSpPr>
        <p:spPr>
          <a:xfrm>
            <a:off x="2714100" y="1055838"/>
            <a:ext cx="371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Attaque par Dictionnaire : REGEX</a:t>
            </a:r>
            <a:endParaRPr sz="1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9" name="Google Shape;34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725" y="1882200"/>
            <a:ext cx="7772700" cy="2467200"/>
          </a:xfrm>
          <a:prstGeom prst="roundRect">
            <a:avLst>
              <a:gd fmla="val 4089" name="adj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0"/>
          <p:cNvSpPr txBox="1"/>
          <p:nvPr/>
        </p:nvSpPr>
        <p:spPr>
          <a:xfrm>
            <a:off x="156500" y="44700"/>
            <a:ext cx="384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Sécurité Web</a:t>
            </a:r>
            <a:endParaRPr sz="3000">
              <a:solidFill>
                <a:srgbClr val="43434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55" name="Google Shape;355;p30"/>
          <p:cNvSpPr txBox="1"/>
          <p:nvPr/>
        </p:nvSpPr>
        <p:spPr>
          <a:xfrm>
            <a:off x="8055250" y="105900"/>
            <a:ext cx="9993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rPr>
              <a:t>Stellar</a:t>
            </a:r>
            <a:endParaRPr sz="2000">
              <a:solidFill>
                <a:schemeClr val="dk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356" name="Google Shape;356;p30"/>
          <p:cNvSpPr/>
          <p:nvPr/>
        </p:nvSpPr>
        <p:spPr>
          <a:xfrm>
            <a:off x="159900" y="720000"/>
            <a:ext cx="8824200" cy="4257900"/>
          </a:xfrm>
          <a:prstGeom prst="roundRect">
            <a:avLst>
              <a:gd fmla="val 2181" name="adj"/>
            </a:avLst>
          </a:prstGeom>
          <a:solidFill>
            <a:srgbClr val="212121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²</a:t>
            </a:r>
            <a:endParaRPr/>
          </a:p>
        </p:txBody>
      </p:sp>
      <p:sp>
        <p:nvSpPr>
          <p:cNvPr id="357" name="Google Shape;357;p30"/>
          <p:cNvSpPr txBox="1"/>
          <p:nvPr/>
        </p:nvSpPr>
        <p:spPr>
          <a:xfrm>
            <a:off x="768350" y="909775"/>
            <a:ext cx="125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Hashage</a:t>
            </a:r>
            <a:endParaRPr sz="20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5375" y="909775"/>
            <a:ext cx="6044400" cy="3848100"/>
          </a:xfrm>
          <a:prstGeom prst="roundRect">
            <a:avLst>
              <a:gd fmla="val 3450" name="adj"/>
            </a:avLst>
          </a:prstGeom>
          <a:noFill/>
          <a:ln>
            <a:noFill/>
          </a:ln>
        </p:spPr>
      </p:pic>
      <p:grpSp>
        <p:nvGrpSpPr>
          <p:cNvPr id="359" name="Google Shape;359;p30"/>
          <p:cNvGrpSpPr/>
          <p:nvPr/>
        </p:nvGrpSpPr>
        <p:grpSpPr>
          <a:xfrm>
            <a:off x="159900" y="704875"/>
            <a:ext cx="8824200" cy="4257900"/>
            <a:chOff x="159900" y="720000"/>
            <a:chExt cx="8824200" cy="4257900"/>
          </a:xfrm>
        </p:grpSpPr>
        <p:sp>
          <p:nvSpPr>
            <p:cNvPr id="360" name="Google Shape;360;p30"/>
            <p:cNvSpPr/>
            <p:nvPr/>
          </p:nvSpPr>
          <p:spPr>
            <a:xfrm>
              <a:off x="159900" y="720000"/>
              <a:ext cx="8824200" cy="4257900"/>
            </a:xfrm>
            <a:prstGeom prst="roundRect">
              <a:avLst>
                <a:gd fmla="val 2181" name="adj"/>
              </a:avLst>
            </a:prstGeom>
            <a:solidFill>
              <a:srgbClr val="212121"/>
            </a:solidFill>
            <a:ln cap="flat" cmpd="sng" w="9525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²</a:t>
              </a:r>
              <a:endParaRPr/>
            </a:p>
          </p:txBody>
        </p:sp>
        <p:sp>
          <p:nvSpPr>
            <p:cNvPr id="361" name="Google Shape;361;p30"/>
            <p:cNvSpPr txBox="1"/>
            <p:nvPr/>
          </p:nvSpPr>
          <p:spPr>
            <a:xfrm>
              <a:off x="768350" y="909775"/>
              <a:ext cx="1258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000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Salage</a:t>
              </a:r>
              <a:endParaRPr sz="20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62" name="Google Shape;36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9725" y="979988"/>
            <a:ext cx="6044400" cy="192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9959" y="3013062"/>
            <a:ext cx="5774705" cy="16746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4" name="Google Shape;364;p30"/>
          <p:cNvGrpSpPr/>
          <p:nvPr/>
        </p:nvGrpSpPr>
        <p:grpSpPr>
          <a:xfrm>
            <a:off x="159900" y="704875"/>
            <a:ext cx="8824200" cy="4257900"/>
            <a:chOff x="159900" y="720000"/>
            <a:chExt cx="8824200" cy="4257900"/>
          </a:xfrm>
        </p:grpSpPr>
        <p:sp>
          <p:nvSpPr>
            <p:cNvPr id="365" name="Google Shape;365;p30"/>
            <p:cNvSpPr/>
            <p:nvPr/>
          </p:nvSpPr>
          <p:spPr>
            <a:xfrm>
              <a:off x="159900" y="720000"/>
              <a:ext cx="8824200" cy="4257900"/>
            </a:xfrm>
            <a:prstGeom prst="roundRect">
              <a:avLst>
                <a:gd fmla="val 2181" name="adj"/>
              </a:avLst>
            </a:prstGeom>
            <a:solidFill>
              <a:srgbClr val="212121"/>
            </a:solidFill>
            <a:ln cap="flat" cmpd="sng" w="9525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²</a:t>
              </a:r>
              <a:endParaRPr/>
            </a:p>
          </p:txBody>
        </p:sp>
        <p:sp>
          <p:nvSpPr>
            <p:cNvPr id="366" name="Google Shape;366;p30"/>
            <p:cNvSpPr txBox="1"/>
            <p:nvPr/>
          </p:nvSpPr>
          <p:spPr>
            <a:xfrm>
              <a:off x="342750" y="1010250"/>
              <a:ext cx="1371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000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PHP Natif</a:t>
              </a:r>
              <a:endParaRPr sz="20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67" name="Google Shape;36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50077" y="995124"/>
            <a:ext cx="6929700" cy="3677400"/>
          </a:xfrm>
          <a:prstGeom prst="roundRect">
            <a:avLst>
              <a:gd fmla="val 4114" name="adj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1"/>
          <p:cNvSpPr txBox="1"/>
          <p:nvPr/>
        </p:nvSpPr>
        <p:spPr>
          <a:xfrm>
            <a:off x="148350" y="60150"/>
            <a:ext cx="646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Fonctionnalité Phare : Réservation</a:t>
            </a:r>
            <a:endParaRPr sz="2800">
              <a:solidFill>
                <a:srgbClr val="43434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373" name="Google Shape;373;p31"/>
          <p:cNvGrpSpPr/>
          <p:nvPr/>
        </p:nvGrpSpPr>
        <p:grpSpPr>
          <a:xfrm>
            <a:off x="156500" y="720000"/>
            <a:ext cx="8834400" cy="4257900"/>
            <a:chOff x="156500" y="720000"/>
            <a:chExt cx="8834400" cy="4257900"/>
          </a:xfrm>
        </p:grpSpPr>
        <p:sp>
          <p:nvSpPr>
            <p:cNvPr id="374" name="Google Shape;374;p31"/>
            <p:cNvSpPr/>
            <p:nvPr/>
          </p:nvSpPr>
          <p:spPr>
            <a:xfrm>
              <a:off x="156500" y="720000"/>
              <a:ext cx="8834400" cy="4257900"/>
            </a:xfrm>
            <a:prstGeom prst="roundRect">
              <a:avLst>
                <a:gd fmla="val 2181" name="adj"/>
              </a:avLst>
            </a:prstGeom>
            <a:solidFill>
              <a:srgbClr val="212121"/>
            </a:solidFill>
            <a:ln cap="flat" cmpd="sng" w="9525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1"/>
            <p:cNvSpPr txBox="1"/>
            <p:nvPr/>
          </p:nvSpPr>
          <p:spPr>
            <a:xfrm>
              <a:off x="3316800" y="834000"/>
              <a:ext cx="2510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800">
                  <a:solidFill>
                    <a:srgbClr val="CCCCCC"/>
                  </a:solidFill>
                </a:rPr>
                <a:t>Calendrier</a:t>
              </a:r>
              <a:endParaRPr sz="1800">
                <a:solidFill>
                  <a:srgbClr val="CCCCCC"/>
                </a:solidFill>
              </a:endParaRPr>
            </a:p>
          </p:txBody>
        </p:sp>
      </p:grpSp>
      <p:sp>
        <p:nvSpPr>
          <p:cNvPr id="376" name="Google Shape;376;p31"/>
          <p:cNvSpPr txBox="1"/>
          <p:nvPr/>
        </p:nvSpPr>
        <p:spPr>
          <a:xfrm>
            <a:off x="8055250" y="105900"/>
            <a:ext cx="9993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rPr>
              <a:t>Stellar</a:t>
            </a:r>
            <a:endParaRPr sz="2000">
              <a:solidFill>
                <a:schemeClr val="dk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377" name="Google Shape;3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001" y="1453950"/>
            <a:ext cx="5843400" cy="3309300"/>
          </a:xfrm>
          <a:prstGeom prst="roundRect">
            <a:avLst>
              <a:gd fmla="val 3983" name="adj"/>
            </a:avLst>
          </a:prstGeom>
          <a:noFill/>
          <a:ln>
            <a:noFill/>
          </a:ln>
        </p:spPr>
      </p:pic>
      <p:grpSp>
        <p:nvGrpSpPr>
          <p:cNvPr id="378" name="Google Shape;378;p31"/>
          <p:cNvGrpSpPr/>
          <p:nvPr/>
        </p:nvGrpSpPr>
        <p:grpSpPr>
          <a:xfrm>
            <a:off x="154800" y="720000"/>
            <a:ext cx="8834400" cy="4257900"/>
            <a:chOff x="156500" y="720000"/>
            <a:chExt cx="8834400" cy="4257900"/>
          </a:xfrm>
        </p:grpSpPr>
        <p:sp>
          <p:nvSpPr>
            <p:cNvPr id="379" name="Google Shape;379;p31"/>
            <p:cNvSpPr/>
            <p:nvPr/>
          </p:nvSpPr>
          <p:spPr>
            <a:xfrm>
              <a:off x="156500" y="720000"/>
              <a:ext cx="8834400" cy="4257900"/>
            </a:xfrm>
            <a:prstGeom prst="roundRect">
              <a:avLst>
                <a:gd fmla="val 2181" name="adj"/>
              </a:avLst>
            </a:prstGeom>
            <a:solidFill>
              <a:srgbClr val="212121"/>
            </a:solidFill>
            <a:ln cap="flat" cmpd="sng" w="9525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1"/>
            <p:cNvSpPr txBox="1"/>
            <p:nvPr/>
          </p:nvSpPr>
          <p:spPr>
            <a:xfrm>
              <a:off x="3320200" y="834000"/>
              <a:ext cx="2510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800">
                  <a:solidFill>
                    <a:srgbClr val="CCCCCC"/>
                  </a:solidFill>
                </a:rPr>
                <a:t>Calendrier</a:t>
              </a:r>
              <a:endParaRPr sz="1800">
                <a:solidFill>
                  <a:srgbClr val="CCCCCC"/>
                </a:solidFill>
              </a:endParaRPr>
            </a:p>
          </p:txBody>
        </p:sp>
      </p:grpSp>
      <p:pic>
        <p:nvPicPr>
          <p:cNvPr id="381" name="Google Shape;381;p31"/>
          <p:cNvPicPr preferRelativeResize="0"/>
          <p:nvPr/>
        </p:nvPicPr>
        <p:blipFill rotWithShape="1">
          <a:blip r:embed="rId4">
            <a:alphaModFix/>
          </a:blip>
          <a:srcRect b="3942" l="3942" r="3951" t="3951"/>
          <a:stretch/>
        </p:blipFill>
        <p:spPr>
          <a:xfrm>
            <a:off x="148350" y="1701300"/>
            <a:ext cx="4425300" cy="2295300"/>
          </a:xfrm>
          <a:prstGeom prst="roundRect">
            <a:avLst>
              <a:gd fmla="val 3912" name="adj"/>
            </a:avLst>
          </a:prstGeom>
          <a:noFill/>
          <a:ln>
            <a:noFill/>
          </a:ln>
        </p:spPr>
      </p:pic>
      <p:pic>
        <p:nvPicPr>
          <p:cNvPr id="382" name="Google Shape;382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3700" y="1790100"/>
            <a:ext cx="4417200" cy="2117700"/>
          </a:xfrm>
          <a:prstGeom prst="roundRect">
            <a:avLst>
              <a:gd fmla="val 6645" name="adj"/>
            </a:avLst>
          </a:prstGeom>
          <a:noFill/>
          <a:ln>
            <a:noFill/>
          </a:ln>
        </p:spPr>
      </p:pic>
      <p:grpSp>
        <p:nvGrpSpPr>
          <p:cNvPr id="383" name="Google Shape;383;p31"/>
          <p:cNvGrpSpPr/>
          <p:nvPr/>
        </p:nvGrpSpPr>
        <p:grpSpPr>
          <a:xfrm>
            <a:off x="156500" y="720000"/>
            <a:ext cx="8834400" cy="4257900"/>
            <a:chOff x="156500" y="720000"/>
            <a:chExt cx="8834400" cy="4257900"/>
          </a:xfrm>
        </p:grpSpPr>
        <p:sp>
          <p:nvSpPr>
            <p:cNvPr id="384" name="Google Shape;384;p31"/>
            <p:cNvSpPr/>
            <p:nvPr/>
          </p:nvSpPr>
          <p:spPr>
            <a:xfrm>
              <a:off x="156500" y="720000"/>
              <a:ext cx="8834400" cy="4257900"/>
            </a:xfrm>
            <a:prstGeom prst="roundRect">
              <a:avLst>
                <a:gd fmla="val 2181" name="adj"/>
              </a:avLst>
            </a:prstGeom>
            <a:solidFill>
              <a:srgbClr val="212121"/>
            </a:solidFill>
            <a:ln cap="flat" cmpd="sng" w="9525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1"/>
            <p:cNvSpPr txBox="1"/>
            <p:nvPr/>
          </p:nvSpPr>
          <p:spPr>
            <a:xfrm>
              <a:off x="3320200" y="834000"/>
              <a:ext cx="2510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800">
                  <a:solidFill>
                    <a:srgbClr val="CCCCCC"/>
                  </a:solidFill>
                </a:rPr>
                <a:t>Calendrier</a:t>
              </a:r>
              <a:endParaRPr sz="1800">
                <a:solidFill>
                  <a:srgbClr val="CCCCCC"/>
                </a:solidFill>
              </a:endParaRPr>
            </a:p>
          </p:txBody>
        </p:sp>
      </p:grpSp>
      <p:pic>
        <p:nvPicPr>
          <p:cNvPr id="386" name="Google Shape;38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86750" y="1408750"/>
            <a:ext cx="5170500" cy="3309300"/>
          </a:xfrm>
          <a:prstGeom prst="roundRect">
            <a:avLst>
              <a:gd fmla="val 3533" name="adj"/>
            </a:avLst>
          </a:prstGeom>
          <a:noFill/>
          <a:ln>
            <a:noFill/>
          </a:ln>
        </p:spPr>
      </p:pic>
      <p:grpSp>
        <p:nvGrpSpPr>
          <p:cNvPr id="387" name="Google Shape;387;p31"/>
          <p:cNvGrpSpPr/>
          <p:nvPr/>
        </p:nvGrpSpPr>
        <p:grpSpPr>
          <a:xfrm>
            <a:off x="154800" y="720000"/>
            <a:ext cx="8834400" cy="4257900"/>
            <a:chOff x="156500" y="720000"/>
            <a:chExt cx="8834400" cy="4257900"/>
          </a:xfrm>
        </p:grpSpPr>
        <p:sp>
          <p:nvSpPr>
            <p:cNvPr id="388" name="Google Shape;388;p31"/>
            <p:cNvSpPr/>
            <p:nvPr/>
          </p:nvSpPr>
          <p:spPr>
            <a:xfrm>
              <a:off x="156500" y="720000"/>
              <a:ext cx="8834400" cy="4257900"/>
            </a:xfrm>
            <a:prstGeom prst="roundRect">
              <a:avLst>
                <a:gd fmla="val 2181" name="adj"/>
              </a:avLst>
            </a:prstGeom>
            <a:solidFill>
              <a:srgbClr val="212121"/>
            </a:solidFill>
            <a:ln cap="flat" cmpd="sng" w="9525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1"/>
            <p:cNvSpPr txBox="1"/>
            <p:nvPr/>
          </p:nvSpPr>
          <p:spPr>
            <a:xfrm>
              <a:off x="3320200" y="834000"/>
              <a:ext cx="2510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800">
                  <a:solidFill>
                    <a:srgbClr val="CCCCCC"/>
                  </a:solidFill>
                </a:rPr>
                <a:t>Réservation</a:t>
              </a:r>
              <a:endParaRPr sz="1800">
                <a:solidFill>
                  <a:srgbClr val="CCCCCC"/>
                </a:solidFill>
              </a:endParaRPr>
            </a:p>
          </p:txBody>
        </p:sp>
      </p:grpSp>
      <p:pic>
        <p:nvPicPr>
          <p:cNvPr id="390" name="Google Shape;390;p31"/>
          <p:cNvPicPr preferRelativeResize="0"/>
          <p:nvPr/>
        </p:nvPicPr>
        <p:blipFill rotWithShape="1">
          <a:blip r:embed="rId7">
            <a:alphaModFix/>
          </a:blip>
          <a:srcRect b="48138" l="0" r="0" t="0"/>
          <a:stretch/>
        </p:blipFill>
        <p:spPr>
          <a:xfrm>
            <a:off x="1652000" y="1408750"/>
            <a:ext cx="5901900" cy="3261600"/>
          </a:xfrm>
          <a:prstGeom prst="round2SameRect">
            <a:avLst>
              <a:gd fmla="val 1908" name="adj1"/>
              <a:gd fmla="val 0" name="adj2"/>
            </a:avLst>
          </a:prstGeom>
          <a:noFill/>
          <a:ln>
            <a:noFill/>
          </a:ln>
        </p:spPr>
      </p:pic>
      <p:pic>
        <p:nvPicPr>
          <p:cNvPr id="391" name="Google Shape;391;p31"/>
          <p:cNvPicPr preferRelativeResize="0"/>
          <p:nvPr/>
        </p:nvPicPr>
        <p:blipFill rotWithShape="1">
          <a:blip r:embed="rId7">
            <a:alphaModFix/>
          </a:blip>
          <a:srcRect b="0" l="0" r="0" t="51860"/>
          <a:stretch/>
        </p:blipFill>
        <p:spPr>
          <a:xfrm>
            <a:off x="1652012" y="1408761"/>
            <a:ext cx="5901900" cy="3027300"/>
          </a:xfrm>
          <a:prstGeom prst="round2SameRect">
            <a:avLst>
              <a:gd fmla="val 0" name="adj1"/>
              <a:gd fmla="val 3840" name="adj2"/>
            </a:avLst>
          </a:prstGeom>
          <a:noFill/>
          <a:ln>
            <a:noFill/>
          </a:ln>
        </p:spPr>
      </p:pic>
      <p:grpSp>
        <p:nvGrpSpPr>
          <p:cNvPr id="392" name="Google Shape;392;p31"/>
          <p:cNvGrpSpPr/>
          <p:nvPr/>
        </p:nvGrpSpPr>
        <p:grpSpPr>
          <a:xfrm>
            <a:off x="156500" y="720000"/>
            <a:ext cx="8834400" cy="4257900"/>
            <a:chOff x="156500" y="720000"/>
            <a:chExt cx="8834400" cy="4257900"/>
          </a:xfrm>
        </p:grpSpPr>
        <p:sp>
          <p:nvSpPr>
            <p:cNvPr id="393" name="Google Shape;393;p31"/>
            <p:cNvSpPr/>
            <p:nvPr/>
          </p:nvSpPr>
          <p:spPr>
            <a:xfrm>
              <a:off x="156500" y="720000"/>
              <a:ext cx="8834400" cy="4257900"/>
            </a:xfrm>
            <a:prstGeom prst="roundRect">
              <a:avLst>
                <a:gd fmla="val 2181" name="adj"/>
              </a:avLst>
            </a:prstGeom>
            <a:solidFill>
              <a:srgbClr val="212121"/>
            </a:solidFill>
            <a:ln cap="flat" cmpd="sng" w="9525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1"/>
            <p:cNvSpPr txBox="1"/>
            <p:nvPr/>
          </p:nvSpPr>
          <p:spPr>
            <a:xfrm>
              <a:off x="3473750" y="834000"/>
              <a:ext cx="2199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800">
                  <a:solidFill>
                    <a:srgbClr val="CCCCCC"/>
                  </a:solidFill>
                </a:rPr>
                <a:t>Paiement</a:t>
              </a:r>
              <a:endParaRPr sz="1800">
                <a:solidFill>
                  <a:srgbClr val="CCCCCC"/>
                </a:solidFill>
              </a:endParaRPr>
            </a:p>
          </p:txBody>
        </p:sp>
      </p:grpSp>
      <p:pic>
        <p:nvPicPr>
          <p:cNvPr id="395" name="Google Shape;395;p31"/>
          <p:cNvPicPr preferRelativeResize="0"/>
          <p:nvPr/>
        </p:nvPicPr>
        <p:blipFill rotWithShape="1">
          <a:blip r:embed="rId8">
            <a:alphaModFix/>
          </a:blip>
          <a:srcRect b="35848" l="0" r="0" t="0"/>
          <a:stretch/>
        </p:blipFill>
        <p:spPr>
          <a:xfrm>
            <a:off x="2314450" y="1408750"/>
            <a:ext cx="4521900" cy="3245400"/>
          </a:xfrm>
          <a:prstGeom prst="roundRect">
            <a:avLst>
              <a:gd fmla="val 2224" name="adj"/>
            </a:avLst>
          </a:prstGeom>
          <a:noFill/>
          <a:ln>
            <a:noFill/>
          </a:ln>
        </p:spPr>
      </p:pic>
      <p:pic>
        <p:nvPicPr>
          <p:cNvPr id="396" name="Google Shape;396;p31"/>
          <p:cNvPicPr preferRelativeResize="0"/>
          <p:nvPr/>
        </p:nvPicPr>
        <p:blipFill rotWithShape="1">
          <a:blip r:embed="rId8">
            <a:alphaModFix/>
          </a:blip>
          <a:srcRect b="0" l="0" r="0" t="64156"/>
          <a:stretch/>
        </p:blipFill>
        <p:spPr>
          <a:xfrm>
            <a:off x="2312750" y="1942350"/>
            <a:ext cx="4521900" cy="1813200"/>
          </a:xfrm>
          <a:prstGeom prst="roundRect">
            <a:avLst>
              <a:gd fmla="val 2224" name="adj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/>
        </p:nvSpPr>
        <p:spPr>
          <a:xfrm>
            <a:off x="630000" y="1627488"/>
            <a:ext cx="3052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Introduction</a:t>
            </a:r>
            <a:endParaRPr sz="3000">
              <a:solidFill>
                <a:srgbClr val="43434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630000" y="2273988"/>
            <a:ext cx="33132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Présentation personnelle et objectifs</a:t>
            </a:r>
            <a:endParaRPr sz="18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b="11647" l="5370" r="15415" t="20315"/>
          <a:stretch/>
        </p:blipFill>
        <p:spPr>
          <a:xfrm>
            <a:off x="4750150" y="1012737"/>
            <a:ext cx="3929301" cy="31180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130350" y="149700"/>
            <a:ext cx="9993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rPr>
              <a:t>Stellar</a:t>
            </a:r>
            <a:endParaRPr sz="2000">
              <a:solidFill>
                <a:schemeClr val="dk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2"/>
          <p:cNvSpPr txBox="1"/>
          <p:nvPr/>
        </p:nvSpPr>
        <p:spPr>
          <a:xfrm>
            <a:off x="540000" y="1325100"/>
            <a:ext cx="3307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SEO </a:t>
            </a:r>
            <a:r>
              <a:rPr lang="fr" sz="24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(Search Engin Optimization)</a:t>
            </a:r>
            <a:r>
              <a:rPr lang="fr" sz="30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3000">
              <a:solidFill>
                <a:srgbClr val="43434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02" name="Google Shape;402;p32"/>
          <p:cNvSpPr txBox="1"/>
          <p:nvPr/>
        </p:nvSpPr>
        <p:spPr>
          <a:xfrm>
            <a:off x="130350" y="162450"/>
            <a:ext cx="9993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rPr>
              <a:t>Stellar</a:t>
            </a:r>
            <a:endParaRPr sz="2000">
              <a:solidFill>
                <a:schemeClr val="dk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403" name="Google Shape;403;p32"/>
          <p:cNvSpPr txBox="1"/>
          <p:nvPr/>
        </p:nvSpPr>
        <p:spPr>
          <a:xfrm>
            <a:off x="630000" y="2433300"/>
            <a:ext cx="257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Sémantique HTML</a:t>
            </a:r>
            <a:endParaRPr sz="18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04" name="Google Shape;404;p32"/>
          <p:cNvSpPr txBox="1"/>
          <p:nvPr/>
        </p:nvSpPr>
        <p:spPr>
          <a:xfrm>
            <a:off x="630000" y="2895000"/>
            <a:ext cx="257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Alt</a:t>
            </a:r>
            <a:endParaRPr sz="18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05" name="Google Shape;405;p32"/>
          <p:cNvSpPr txBox="1"/>
          <p:nvPr/>
        </p:nvSpPr>
        <p:spPr>
          <a:xfrm>
            <a:off x="630000" y="3356700"/>
            <a:ext cx="252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Meta Données</a:t>
            </a:r>
            <a:endParaRPr sz="18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406" name="Google Shape;406;p32"/>
          <p:cNvGrpSpPr/>
          <p:nvPr/>
        </p:nvGrpSpPr>
        <p:grpSpPr>
          <a:xfrm>
            <a:off x="4470900" y="162438"/>
            <a:ext cx="4521900" cy="4818600"/>
            <a:chOff x="4470900" y="162438"/>
            <a:chExt cx="4521900" cy="4818600"/>
          </a:xfrm>
        </p:grpSpPr>
        <p:sp>
          <p:nvSpPr>
            <p:cNvPr id="407" name="Google Shape;407;p32"/>
            <p:cNvSpPr/>
            <p:nvPr/>
          </p:nvSpPr>
          <p:spPr>
            <a:xfrm>
              <a:off x="4470900" y="162438"/>
              <a:ext cx="4521900" cy="4818600"/>
            </a:xfrm>
            <a:prstGeom prst="roundRect">
              <a:avLst>
                <a:gd fmla="val 2181" name="adj"/>
              </a:avLst>
            </a:prstGeom>
            <a:solidFill>
              <a:srgbClr val="212121"/>
            </a:solidFill>
            <a:ln cap="flat" cmpd="sng" w="9525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08" name="Google Shape;408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70900" y="162450"/>
              <a:ext cx="4521900" cy="2781000"/>
            </a:xfrm>
            <a:prstGeom prst="roundRect">
              <a:avLst>
                <a:gd fmla="val 3614" name="adj"/>
              </a:avLst>
            </a:prstGeom>
            <a:noFill/>
            <a:ln>
              <a:noFill/>
            </a:ln>
          </p:spPr>
        </p:pic>
      </p:grpSp>
      <p:grpSp>
        <p:nvGrpSpPr>
          <p:cNvPr id="409" name="Google Shape;409;p32"/>
          <p:cNvGrpSpPr/>
          <p:nvPr/>
        </p:nvGrpSpPr>
        <p:grpSpPr>
          <a:xfrm>
            <a:off x="4470900" y="162438"/>
            <a:ext cx="4521900" cy="4818600"/>
            <a:chOff x="9216200" y="162438"/>
            <a:chExt cx="4521900" cy="4818600"/>
          </a:xfrm>
        </p:grpSpPr>
        <p:sp>
          <p:nvSpPr>
            <p:cNvPr id="410" name="Google Shape;410;p32"/>
            <p:cNvSpPr/>
            <p:nvPr/>
          </p:nvSpPr>
          <p:spPr>
            <a:xfrm>
              <a:off x="9216200" y="162438"/>
              <a:ext cx="4521900" cy="4818600"/>
            </a:xfrm>
            <a:prstGeom prst="roundRect">
              <a:avLst>
                <a:gd fmla="val 2181" name="adj"/>
              </a:avLst>
            </a:prstGeom>
            <a:solidFill>
              <a:srgbClr val="212121"/>
            </a:solidFill>
            <a:ln cap="flat" cmpd="sng" w="9525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11" name="Google Shape;411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216200" y="162450"/>
              <a:ext cx="4521900" cy="1095300"/>
            </a:xfrm>
            <a:prstGeom prst="roundRect">
              <a:avLst>
                <a:gd fmla="val 9224" name="adj"/>
              </a:avLst>
            </a:prstGeom>
            <a:noFill/>
            <a:ln>
              <a:noFill/>
            </a:ln>
          </p:spPr>
        </p:pic>
      </p:grpSp>
      <p:grpSp>
        <p:nvGrpSpPr>
          <p:cNvPr id="412" name="Google Shape;412;p32"/>
          <p:cNvGrpSpPr/>
          <p:nvPr/>
        </p:nvGrpSpPr>
        <p:grpSpPr>
          <a:xfrm>
            <a:off x="4470900" y="162438"/>
            <a:ext cx="4521900" cy="4818600"/>
            <a:chOff x="13961500" y="162438"/>
            <a:chExt cx="4521900" cy="4818600"/>
          </a:xfrm>
        </p:grpSpPr>
        <p:sp>
          <p:nvSpPr>
            <p:cNvPr id="413" name="Google Shape;413;p32"/>
            <p:cNvSpPr/>
            <p:nvPr/>
          </p:nvSpPr>
          <p:spPr>
            <a:xfrm>
              <a:off x="13961500" y="162438"/>
              <a:ext cx="4521900" cy="4818600"/>
            </a:xfrm>
            <a:prstGeom prst="roundRect">
              <a:avLst>
                <a:gd fmla="val 2181" name="adj"/>
              </a:avLst>
            </a:prstGeom>
            <a:solidFill>
              <a:srgbClr val="212121"/>
            </a:solidFill>
            <a:ln cap="flat" cmpd="sng" w="9525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14" name="Google Shape;414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961500" y="162448"/>
              <a:ext cx="4521900" cy="1713900"/>
            </a:xfrm>
            <a:prstGeom prst="roundRect">
              <a:avLst>
                <a:gd fmla="val 5857" name="adj"/>
              </a:avLst>
            </a:prstGeom>
            <a:noFill/>
            <a:ln>
              <a:noFill/>
            </a:ln>
          </p:spPr>
        </p:pic>
      </p:grpSp>
      <p:sp>
        <p:nvSpPr>
          <p:cNvPr id="415" name="Google Shape;415;p32"/>
          <p:cNvSpPr txBox="1"/>
          <p:nvPr/>
        </p:nvSpPr>
        <p:spPr>
          <a:xfrm>
            <a:off x="654600" y="3866300"/>
            <a:ext cx="252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Slug</a:t>
            </a:r>
            <a:endParaRPr sz="18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16" name="Google Shape;416;p32"/>
          <p:cNvSpPr/>
          <p:nvPr/>
        </p:nvSpPr>
        <p:spPr>
          <a:xfrm>
            <a:off x="4470900" y="162438"/>
            <a:ext cx="4521900" cy="4818600"/>
          </a:xfrm>
          <a:prstGeom prst="roundRect">
            <a:avLst>
              <a:gd fmla="val 2181" name="adj"/>
            </a:avLst>
          </a:prstGeom>
          <a:solidFill>
            <a:srgbClr val="212121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7" name="Google Shape;417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71050" y="2403451"/>
            <a:ext cx="4521600" cy="11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70900" y="3597150"/>
            <a:ext cx="4521900" cy="812700"/>
          </a:xfrm>
          <a:prstGeom prst="round2SameRect">
            <a:avLst>
              <a:gd fmla="val 0" name="adj1"/>
              <a:gd fmla="val 12661" name="adj2"/>
            </a:avLst>
          </a:prstGeom>
          <a:noFill/>
          <a:ln>
            <a:noFill/>
          </a:ln>
        </p:spPr>
      </p:pic>
      <p:pic>
        <p:nvPicPr>
          <p:cNvPr id="419" name="Google Shape;419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70900" y="162451"/>
            <a:ext cx="4521900" cy="2241000"/>
          </a:xfrm>
          <a:prstGeom prst="round2SameRect">
            <a:avLst>
              <a:gd fmla="val 4742" name="adj1"/>
              <a:gd fmla="val 0" name="adj2"/>
            </a:avLst>
          </a:prstGeom>
          <a:noFill/>
          <a:ln>
            <a:noFill/>
          </a:ln>
        </p:spPr>
      </p:pic>
      <p:pic>
        <p:nvPicPr>
          <p:cNvPr id="420" name="Google Shape;420;p32"/>
          <p:cNvPicPr preferRelativeResize="0"/>
          <p:nvPr/>
        </p:nvPicPr>
        <p:blipFill rotWithShape="1">
          <a:blip r:embed="rId9">
            <a:alphaModFix/>
          </a:blip>
          <a:srcRect b="9305" l="0" r="0" t="0"/>
          <a:stretch/>
        </p:blipFill>
        <p:spPr>
          <a:xfrm>
            <a:off x="4836375" y="4528025"/>
            <a:ext cx="3790950" cy="30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3"/>
          <p:cNvSpPr txBox="1"/>
          <p:nvPr/>
        </p:nvSpPr>
        <p:spPr>
          <a:xfrm>
            <a:off x="630000" y="1594050"/>
            <a:ext cx="3052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Conformité RGPD</a:t>
            </a:r>
            <a:endParaRPr sz="3000">
              <a:solidFill>
                <a:srgbClr val="43434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26" name="Google Shape;426;p33"/>
          <p:cNvSpPr txBox="1"/>
          <p:nvPr/>
        </p:nvSpPr>
        <p:spPr>
          <a:xfrm>
            <a:off x="130350" y="159325"/>
            <a:ext cx="9993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rPr>
              <a:t>Stellar</a:t>
            </a:r>
            <a:endParaRPr sz="2000">
              <a:solidFill>
                <a:schemeClr val="dk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427" name="Google Shape;427;p33"/>
          <p:cNvSpPr txBox="1"/>
          <p:nvPr/>
        </p:nvSpPr>
        <p:spPr>
          <a:xfrm>
            <a:off x="656400" y="2769150"/>
            <a:ext cx="30000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Mise en Œuvre sur Stellar</a:t>
            </a:r>
            <a:endParaRPr/>
          </a:p>
        </p:txBody>
      </p:sp>
      <p:grpSp>
        <p:nvGrpSpPr>
          <p:cNvPr id="428" name="Google Shape;428;p33"/>
          <p:cNvGrpSpPr/>
          <p:nvPr/>
        </p:nvGrpSpPr>
        <p:grpSpPr>
          <a:xfrm>
            <a:off x="4470125" y="159313"/>
            <a:ext cx="4521900" cy="4818600"/>
            <a:chOff x="4470125" y="159313"/>
            <a:chExt cx="4521900" cy="4818600"/>
          </a:xfrm>
        </p:grpSpPr>
        <p:sp>
          <p:nvSpPr>
            <p:cNvPr id="429" name="Google Shape;429;p33"/>
            <p:cNvSpPr/>
            <p:nvPr/>
          </p:nvSpPr>
          <p:spPr>
            <a:xfrm>
              <a:off x="4470125" y="159313"/>
              <a:ext cx="4521900" cy="4818600"/>
            </a:xfrm>
            <a:prstGeom prst="roundRect">
              <a:avLst>
                <a:gd fmla="val 2181" name="adj"/>
              </a:avLst>
            </a:prstGeom>
            <a:solidFill>
              <a:srgbClr val="212121"/>
            </a:solidFill>
            <a:ln cap="flat" cmpd="sng" w="9525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30" name="Google Shape;430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470125" y="159325"/>
              <a:ext cx="4521900" cy="1904700"/>
            </a:xfrm>
            <a:prstGeom prst="roundRect">
              <a:avLst>
                <a:gd fmla="val 5360" name="adj"/>
              </a:avLst>
            </a:prstGeom>
            <a:noFill/>
            <a:ln>
              <a:noFill/>
            </a:ln>
          </p:spPr>
        </p:pic>
      </p:grpSp>
      <p:sp>
        <p:nvSpPr>
          <p:cNvPr id="431" name="Google Shape;431;p33"/>
          <p:cNvSpPr txBox="1"/>
          <p:nvPr/>
        </p:nvSpPr>
        <p:spPr>
          <a:xfrm>
            <a:off x="5231075" y="28898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C0C0C0"/>
                </a:solidFill>
                <a:latin typeface="Roboto"/>
                <a:ea typeface="Roboto"/>
                <a:cs typeface="Roboto"/>
                <a:sym typeface="Roboto"/>
              </a:rPr>
              <a:t>Données demandées</a:t>
            </a:r>
            <a:endParaRPr>
              <a:solidFill>
                <a:srgbClr val="C0C0C0"/>
              </a:solidFill>
            </a:endParaRPr>
          </a:p>
        </p:txBody>
      </p:sp>
      <p:sp>
        <p:nvSpPr>
          <p:cNvPr id="432" name="Google Shape;432;p33"/>
          <p:cNvSpPr txBox="1"/>
          <p:nvPr/>
        </p:nvSpPr>
        <p:spPr>
          <a:xfrm>
            <a:off x="5231075" y="34919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C0C0C0"/>
                </a:solidFill>
                <a:latin typeface="Roboto"/>
                <a:ea typeface="Roboto"/>
                <a:cs typeface="Roboto"/>
                <a:sym typeface="Roboto"/>
              </a:rPr>
              <a:t>Conditions générales</a:t>
            </a:r>
            <a:endParaRPr>
              <a:solidFill>
                <a:srgbClr val="C0C0C0"/>
              </a:solidFill>
            </a:endParaRPr>
          </a:p>
        </p:txBody>
      </p:sp>
      <p:grpSp>
        <p:nvGrpSpPr>
          <p:cNvPr id="433" name="Google Shape;433;p33"/>
          <p:cNvGrpSpPr/>
          <p:nvPr/>
        </p:nvGrpSpPr>
        <p:grpSpPr>
          <a:xfrm>
            <a:off x="4470125" y="162438"/>
            <a:ext cx="4521900" cy="4818600"/>
            <a:chOff x="11907100" y="311713"/>
            <a:chExt cx="4521900" cy="4818600"/>
          </a:xfrm>
        </p:grpSpPr>
        <p:sp>
          <p:nvSpPr>
            <p:cNvPr id="434" name="Google Shape;434;p33"/>
            <p:cNvSpPr/>
            <p:nvPr/>
          </p:nvSpPr>
          <p:spPr>
            <a:xfrm>
              <a:off x="11907100" y="311713"/>
              <a:ext cx="4521900" cy="4818600"/>
            </a:xfrm>
            <a:prstGeom prst="roundRect">
              <a:avLst>
                <a:gd fmla="val 2181" name="adj"/>
              </a:avLst>
            </a:prstGeom>
            <a:solidFill>
              <a:srgbClr val="212121"/>
            </a:solidFill>
            <a:ln cap="flat" cmpd="sng" w="9525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35" name="Google Shape;435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907100" y="311725"/>
              <a:ext cx="4521900" cy="3153000"/>
            </a:xfrm>
            <a:prstGeom prst="roundRect">
              <a:avLst>
                <a:gd fmla="val 3258" name="adj"/>
              </a:avLst>
            </a:prstGeom>
            <a:noFill/>
            <a:ln>
              <a:noFill/>
            </a:ln>
          </p:spPr>
        </p:pic>
      </p:grpSp>
      <p:sp>
        <p:nvSpPr>
          <p:cNvPr id="436" name="Google Shape;436;p33"/>
          <p:cNvSpPr txBox="1"/>
          <p:nvPr/>
        </p:nvSpPr>
        <p:spPr>
          <a:xfrm>
            <a:off x="5386625" y="3627575"/>
            <a:ext cx="26889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C0C0C0"/>
                </a:solidFill>
                <a:latin typeface="Roboto"/>
                <a:ea typeface="Roboto"/>
                <a:cs typeface="Roboto"/>
                <a:sym typeface="Roboto"/>
              </a:rPr>
              <a:t>Suppression ou anonymisation des données</a:t>
            </a:r>
            <a:endParaRPr>
              <a:solidFill>
                <a:srgbClr val="C0C0C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4"/>
          <p:cNvSpPr txBox="1"/>
          <p:nvPr/>
        </p:nvSpPr>
        <p:spPr>
          <a:xfrm>
            <a:off x="623000" y="914675"/>
            <a:ext cx="3840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Perspectives d’Avenir</a:t>
            </a:r>
            <a:endParaRPr sz="2800">
              <a:solidFill>
                <a:srgbClr val="43434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42" name="Google Shape;442;p34"/>
          <p:cNvSpPr txBox="1"/>
          <p:nvPr/>
        </p:nvSpPr>
        <p:spPr>
          <a:xfrm>
            <a:off x="993450" y="2246050"/>
            <a:ext cx="38409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Sécurité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Intégration de l'Intelligence Artificielle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Expérience Utilisateur Augmentée</a:t>
            </a:r>
            <a:endParaRPr sz="18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43" name="Google Shape;443;p34"/>
          <p:cNvSpPr txBox="1"/>
          <p:nvPr/>
        </p:nvSpPr>
        <p:spPr>
          <a:xfrm>
            <a:off x="130350" y="105900"/>
            <a:ext cx="9993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rPr>
              <a:t>Stellar</a:t>
            </a:r>
            <a:endParaRPr sz="2000">
              <a:solidFill>
                <a:schemeClr val="dk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444" name="Google Shape;444;p34"/>
          <p:cNvSpPr txBox="1"/>
          <p:nvPr/>
        </p:nvSpPr>
        <p:spPr>
          <a:xfrm>
            <a:off x="5150550" y="2246050"/>
            <a:ext cx="3000000" cy="20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Recherche par Types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Notifications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Formulaire de Contact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5"/>
          <p:cNvSpPr txBox="1"/>
          <p:nvPr/>
        </p:nvSpPr>
        <p:spPr>
          <a:xfrm>
            <a:off x="630000" y="630000"/>
            <a:ext cx="3410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Remerciements</a:t>
            </a:r>
            <a:endParaRPr sz="3000">
              <a:solidFill>
                <a:srgbClr val="43434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50" name="Google Shape;450;p35"/>
          <p:cNvSpPr txBox="1"/>
          <p:nvPr/>
        </p:nvSpPr>
        <p:spPr>
          <a:xfrm>
            <a:off x="630000" y="1978200"/>
            <a:ext cx="3410400" cy="11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fr" sz="3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Merci à vous pour votre écoute !</a:t>
            </a:r>
            <a:endParaRPr sz="360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451" name="Google Shape;4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6363" y="1070737"/>
            <a:ext cx="18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2238" y="2229788"/>
            <a:ext cx="18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5962" y="2830963"/>
            <a:ext cx="18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2538" y="512538"/>
            <a:ext cx="1800000" cy="18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/>
        </p:nvSpPr>
        <p:spPr>
          <a:xfrm>
            <a:off x="494813" y="947763"/>
            <a:ext cx="3052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Sommaire</a:t>
            </a:r>
            <a:endParaRPr sz="3000">
              <a:solidFill>
                <a:srgbClr val="43434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494850" y="1822125"/>
            <a:ext cx="39198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Personas &amp; </a:t>
            </a: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Benchmark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Gestion de Projet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Technologies et Outils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Design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Arborescence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4729375" y="1822125"/>
            <a:ext cx="39198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Design Pattern MVC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Sécurité Web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Fonctionnalité Phare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SEO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RGPD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Perspectives d'Avenir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130350" y="130125"/>
            <a:ext cx="9993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rPr>
              <a:t>Stellar</a:t>
            </a:r>
            <a:endParaRPr sz="2000">
              <a:solidFill>
                <a:schemeClr val="dk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/>
        </p:nvSpPr>
        <p:spPr>
          <a:xfrm>
            <a:off x="613750" y="1555938"/>
            <a:ext cx="345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Personas</a:t>
            </a:r>
            <a:endParaRPr sz="3000">
              <a:solidFill>
                <a:srgbClr val="43434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130350" y="162450"/>
            <a:ext cx="9993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rPr>
              <a:t>Stellar</a:t>
            </a:r>
            <a:endParaRPr sz="2000">
              <a:solidFill>
                <a:schemeClr val="dk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613750" y="2202450"/>
            <a:ext cx="228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Le </a:t>
            </a: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</a:t>
            </a: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lobe-Trotter</a:t>
            </a:r>
            <a:endParaRPr sz="18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613750" y="2664150"/>
            <a:ext cx="257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Le </a:t>
            </a: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igital </a:t>
            </a: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omade</a:t>
            </a:r>
            <a:endParaRPr sz="18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613750" y="3125850"/>
            <a:ext cx="252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L’aventurier Urbain</a:t>
            </a:r>
            <a:endParaRPr sz="18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86" name="Google Shape;86;p16"/>
          <p:cNvGrpSpPr/>
          <p:nvPr/>
        </p:nvGrpSpPr>
        <p:grpSpPr>
          <a:xfrm>
            <a:off x="4470900" y="162438"/>
            <a:ext cx="4521900" cy="4818600"/>
            <a:chOff x="4470900" y="162438"/>
            <a:chExt cx="4521900" cy="4818600"/>
          </a:xfrm>
        </p:grpSpPr>
        <p:sp>
          <p:nvSpPr>
            <p:cNvPr id="87" name="Google Shape;87;p16"/>
            <p:cNvSpPr/>
            <p:nvPr/>
          </p:nvSpPr>
          <p:spPr>
            <a:xfrm>
              <a:off x="4470900" y="162438"/>
              <a:ext cx="4521900" cy="4818600"/>
            </a:xfrm>
            <a:prstGeom prst="roundRect">
              <a:avLst>
                <a:gd fmla="val 2181" name="adj"/>
              </a:avLst>
            </a:prstGeom>
            <a:solidFill>
              <a:srgbClr val="212121"/>
            </a:solidFill>
            <a:ln cap="flat" cmpd="sng" w="9525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8" name="Google Shape;88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470900" y="162450"/>
              <a:ext cx="4521900" cy="2534400"/>
            </a:xfrm>
            <a:prstGeom prst="roundRect">
              <a:avLst>
                <a:gd fmla="val 4588" name="adj"/>
              </a:avLst>
            </a:prstGeom>
            <a:noFill/>
            <a:ln>
              <a:noFill/>
            </a:ln>
          </p:spPr>
        </p:pic>
      </p:grpSp>
      <p:sp>
        <p:nvSpPr>
          <p:cNvPr id="89" name="Google Shape;89;p16"/>
          <p:cNvSpPr txBox="1"/>
          <p:nvPr/>
        </p:nvSpPr>
        <p:spPr>
          <a:xfrm>
            <a:off x="4773975" y="3337575"/>
            <a:ext cx="1665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C0C0C0"/>
                </a:solidFill>
              </a:rPr>
              <a:t>Minimiser </a:t>
            </a:r>
            <a:r>
              <a:rPr lang="fr" sz="1800">
                <a:solidFill>
                  <a:srgbClr val="C0C0C0"/>
                </a:solidFill>
              </a:rPr>
              <a:t>l'empreinte</a:t>
            </a:r>
            <a:r>
              <a:rPr lang="fr" sz="1800">
                <a:solidFill>
                  <a:srgbClr val="C0C0C0"/>
                </a:solidFill>
              </a:rPr>
              <a:t> écologique</a:t>
            </a:r>
            <a:endParaRPr sz="1800">
              <a:solidFill>
                <a:srgbClr val="C0C0C0"/>
              </a:solidFill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6986600" y="3337575"/>
            <a:ext cx="1703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C0C0C0"/>
                </a:solidFill>
              </a:rPr>
              <a:t>Soutien</a:t>
            </a:r>
            <a:endParaRPr sz="1800">
              <a:solidFill>
                <a:srgbClr val="C0C0C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C0C0C0"/>
                </a:solidFill>
              </a:rPr>
              <a:t>Communautés Locales</a:t>
            </a:r>
            <a:endParaRPr sz="1800">
              <a:solidFill>
                <a:srgbClr val="C0C0C0"/>
              </a:solidFill>
            </a:endParaRPr>
          </a:p>
        </p:txBody>
      </p:sp>
      <p:grpSp>
        <p:nvGrpSpPr>
          <p:cNvPr id="91" name="Google Shape;91;p16"/>
          <p:cNvGrpSpPr/>
          <p:nvPr/>
        </p:nvGrpSpPr>
        <p:grpSpPr>
          <a:xfrm>
            <a:off x="4470900" y="162438"/>
            <a:ext cx="4521900" cy="4818600"/>
            <a:chOff x="4470900" y="162438"/>
            <a:chExt cx="4521900" cy="4818600"/>
          </a:xfrm>
        </p:grpSpPr>
        <p:sp>
          <p:nvSpPr>
            <p:cNvPr id="92" name="Google Shape;92;p16"/>
            <p:cNvSpPr/>
            <p:nvPr/>
          </p:nvSpPr>
          <p:spPr>
            <a:xfrm>
              <a:off x="4470900" y="162438"/>
              <a:ext cx="4521900" cy="4818600"/>
            </a:xfrm>
            <a:prstGeom prst="roundRect">
              <a:avLst>
                <a:gd fmla="val 2181" name="adj"/>
              </a:avLst>
            </a:prstGeom>
            <a:solidFill>
              <a:srgbClr val="212121"/>
            </a:solidFill>
            <a:ln cap="flat" cmpd="sng" w="9525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3" name="Google Shape;93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70900" y="162450"/>
              <a:ext cx="4521900" cy="2534100"/>
            </a:xfrm>
            <a:prstGeom prst="roundRect">
              <a:avLst>
                <a:gd fmla="val 3911" name="adj"/>
              </a:avLst>
            </a:prstGeom>
            <a:noFill/>
            <a:ln>
              <a:noFill/>
            </a:ln>
          </p:spPr>
        </p:pic>
      </p:grpSp>
      <p:sp>
        <p:nvSpPr>
          <p:cNvPr id="94" name="Google Shape;94;p16"/>
          <p:cNvSpPr txBox="1"/>
          <p:nvPr/>
        </p:nvSpPr>
        <p:spPr>
          <a:xfrm>
            <a:off x="4751475" y="2829675"/>
            <a:ext cx="1532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C0C0C0"/>
                </a:solidFill>
              </a:rPr>
              <a:t>Connexion Internet Fiable</a:t>
            </a:r>
            <a:endParaRPr sz="1800">
              <a:solidFill>
                <a:srgbClr val="C0C0C0"/>
              </a:solidFill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6964100" y="2829675"/>
            <a:ext cx="1748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C0C0C0"/>
                </a:solidFill>
              </a:rPr>
              <a:t>Environnement de </a:t>
            </a:r>
            <a:endParaRPr sz="1800">
              <a:solidFill>
                <a:srgbClr val="C0C0C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C0C0C0"/>
                </a:solidFill>
              </a:rPr>
              <a:t>Travail</a:t>
            </a:r>
            <a:endParaRPr sz="1800">
              <a:solidFill>
                <a:srgbClr val="C0C0C0"/>
              </a:solidFill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5857775" y="3845475"/>
            <a:ext cx="1748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C0C0C0"/>
                </a:solidFill>
              </a:rPr>
              <a:t>Rapport</a:t>
            </a:r>
            <a:endParaRPr sz="1800">
              <a:solidFill>
                <a:srgbClr val="C0C0C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C0C0C0"/>
                </a:solidFill>
              </a:rPr>
              <a:t>Qualité</a:t>
            </a:r>
            <a:endParaRPr sz="1800">
              <a:solidFill>
                <a:srgbClr val="C0C0C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C0C0C0"/>
                </a:solidFill>
              </a:rPr>
              <a:t>Prix</a:t>
            </a:r>
            <a:endParaRPr sz="1800">
              <a:solidFill>
                <a:srgbClr val="C0C0C0"/>
              </a:solidFill>
            </a:endParaRPr>
          </a:p>
        </p:txBody>
      </p:sp>
      <p:grpSp>
        <p:nvGrpSpPr>
          <p:cNvPr id="97" name="Google Shape;97;p16"/>
          <p:cNvGrpSpPr/>
          <p:nvPr/>
        </p:nvGrpSpPr>
        <p:grpSpPr>
          <a:xfrm>
            <a:off x="4470900" y="162438"/>
            <a:ext cx="4521900" cy="4818600"/>
            <a:chOff x="4470900" y="162438"/>
            <a:chExt cx="4521900" cy="4818600"/>
          </a:xfrm>
        </p:grpSpPr>
        <p:sp>
          <p:nvSpPr>
            <p:cNvPr id="98" name="Google Shape;98;p16"/>
            <p:cNvSpPr/>
            <p:nvPr/>
          </p:nvSpPr>
          <p:spPr>
            <a:xfrm>
              <a:off x="4470900" y="162438"/>
              <a:ext cx="4521900" cy="4818600"/>
            </a:xfrm>
            <a:prstGeom prst="roundRect">
              <a:avLst>
                <a:gd fmla="val 2181" name="adj"/>
              </a:avLst>
            </a:prstGeom>
            <a:solidFill>
              <a:srgbClr val="212121"/>
            </a:solidFill>
            <a:ln cap="flat" cmpd="sng" w="9525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9" name="Google Shape;99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70900" y="162450"/>
              <a:ext cx="4521900" cy="2534400"/>
            </a:xfrm>
            <a:prstGeom prst="roundRect">
              <a:avLst>
                <a:gd fmla="val 3942" name="adj"/>
              </a:avLst>
            </a:prstGeom>
            <a:noFill/>
            <a:ln>
              <a:noFill/>
            </a:ln>
          </p:spPr>
        </p:pic>
      </p:grpSp>
      <p:sp>
        <p:nvSpPr>
          <p:cNvPr id="100" name="Google Shape;100;p16"/>
          <p:cNvSpPr txBox="1"/>
          <p:nvPr/>
        </p:nvSpPr>
        <p:spPr>
          <a:xfrm>
            <a:off x="4751475" y="2847013"/>
            <a:ext cx="1532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C0C0C0"/>
                </a:solidFill>
              </a:rPr>
              <a:t>Découverte</a:t>
            </a:r>
            <a:endParaRPr sz="1800">
              <a:solidFill>
                <a:srgbClr val="C0C0C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C0C0C0"/>
                </a:solidFill>
              </a:rPr>
              <a:t>Quartiers Historiques</a:t>
            </a:r>
            <a:endParaRPr sz="1800">
              <a:solidFill>
                <a:srgbClr val="C0C0C0"/>
              </a:solidFill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6964100" y="2847013"/>
            <a:ext cx="1748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C0C0C0"/>
                </a:solidFill>
              </a:rPr>
              <a:t>Expériences</a:t>
            </a:r>
            <a:endParaRPr sz="1800">
              <a:solidFill>
                <a:srgbClr val="C0C0C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C0C0C0"/>
                </a:solidFill>
              </a:rPr>
              <a:t>Activités</a:t>
            </a:r>
            <a:endParaRPr sz="1800">
              <a:solidFill>
                <a:srgbClr val="C0C0C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C0C0C0"/>
                </a:solidFill>
              </a:rPr>
              <a:t>Insolites</a:t>
            </a:r>
            <a:endParaRPr sz="1800">
              <a:solidFill>
                <a:srgbClr val="C0C0C0"/>
              </a:solidFill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5965625" y="3828138"/>
            <a:ext cx="1532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C0C0C0"/>
                </a:solidFill>
              </a:rPr>
              <a:t>Mobilité</a:t>
            </a:r>
            <a:endParaRPr sz="1800">
              <a:solidFill>
                <a:srgbClr val="C0C0C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C0C0C0"/>
                </a:solidFill>
              </a:rPr>
              <a:t>Accès </a:t>
            </a:r>
            <a:endParaRPr sz="1800">
              <a:solidFill>
                <a:srgbClr val="C0C0C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C0C0C0"/>
                </a:solidFill>
              </a:rPr>
              <a:t>Transports</a:t>
            </a:r>
            <a:endParaRPr sz="1800">
              <a:solidFill>
                <a:srgbClr val="C0C0C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/>
        </p:nvSpPr>
        <p:spPr>
          <a:xfrm>
            <a:off x="5295925" y="905088"/>
            <a:ext cx="3199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Benchmark et Analyse </a:t>
            </a:r>
            <a:r>
              <a:rPr lang="fr" sz="30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Concurrentielle</a:t>
            </a:r>
            <a:endParaRPr sz="3000">
              <a:solidFill>
                <a:srgbClr val="43434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651875" y="2109900"/>
            <a:ext cx="331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8002175" y="159313"/>
            <a:ext cx="9993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rPr>
              <a:t>Stellar</a:t>
            </a:r>
            <a:endParaRPr sz="2000">
              <a:solidFill>
                <a:schemeClr val="dk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10" name="Google Shape;110;p17"/>
          <p:cNvSpPr/>
          <p:nvPr/>
        </p:nvSpPr>
        <p:spPr>
          <a:xfrm>
            <a:off x="178375" y="159313"/>
            <a:ext cx="4521900" cy="4818600"/>
          </a:xfrm>
          <a:prstGeom prst="roundRect">
            <a:avLst>
              <a:gd fmla="val 2181" name="adj"/>
            </a:avLst>
          </a:prstGeom>
          <a:solidFill>
            <a:srgbClr val="212121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7"/>
          <p:cNvSpPr txBox="1"/>
          <p:nvPr/>
        </p:nvSpPr>
        <p:spPr>
          <a:xfrm>
            <a:off x="552825" y="672200"/>
            <a:ext cx="12510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C0C0C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AirBnB</a:t>
            </a:r>
            <a:endParaRPr sz="2400">
              <a:solidFill>
                <a:srgbClr val="C0C0C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2100875" y="836138"/>
            <a:ext cx="478800" cy="196200"/>
          </a:xfrm>
          <a:prstGeom prst="rightArrow">
            <a:avLst>
              <a:gd fmla="val 32811" name="adj1"/>
              <a:gd fmla="val 98904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/>
          <p:cNvSpPr txBox="1"/>
          <p:nvPr/>
        </p:nvSpPr>
        <p:spPr>
          <a:xfrm>
            <a:off x="2855500" y="672200"/>
            <a:ext cx="12510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C0C0C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Leader</a:t>
            </a:r>
            <a:endParaRPr sz="2400">
              <a:solidFill>
                <a:srgbClr val="C0C0C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392175" y="1364875"/>
            <a:ext cx="15723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C0C0C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Espace</a:t>
            </a:r>
            <a:endParaRPr sz="2000">
              <a:solidFill>
                <a:srgbClr val="C0C0C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C0C0C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atypique</a:t>
            </a:r>
            <a:endParaRPr sz="2000">
              <a:solidFill>
                <a:srgbClr val="C0C0C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15" name="Google Shape;115;p17"/>
          <p:cNvSpPr/>
          <p:nvPr/>
        </p:nvSpPr>
        <p:spPr>
          <a:xfrm>
            <a:off x="2111488" y="1757263"/>
            <a:ext cx="478800" cy="196200"/>
          </a:xfrm>
          <a:prstGeom prst="rightArrow">
            <a:avLst>
              <a:gd fmla="val 32811" name="adj1"/>
              <a:gd fmla="val 98904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7"/>
          <p:cNvSpPr txBox="1"/>
          <p:nvPr/>
        </p:nvSpPr>
        <p:spPr>
          <a:xfrm>
            <a:off x="2475550" y="1428475"/>
            <a:ext cx="20109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C0C0C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Pas trop</a:t>
            </a:r>
            <a:endParaRPr sz="2000">
              <a:solidFill>
                <a:srgbClr val="C0C0C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C0C0C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Chaleureux</a:t>
            </a:r>
            <a:endParaRPr sz="2000">
              <a:solidFill>
                <a:srgbClr val="C0C0C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392188" y="2514450"/>
            <a:ext cx="1572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C0C0C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Cabanes</a:t>
            </a:r>
            <a:endParaRPr sz="2000">
              <a:solidFill>
                <a:srgbClr val="C0C0C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C0C0C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 France</a:t>
            </a:r>
            <a:endParaRPr sz="2000">
              <a:solidFill>
                <a:srgbClr val="C0C0C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2111475" y="3391638"/>
            <a:ext cx="478800" cy="196200"/>
          </a:xfrm>
          <a:prstGeom prst="rightArrow">
            <a:avLst>
              <a:gd fmla="val 32811" name="adj1"/>
              <a:gd fmla="val 98904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 txBox="1"/>
          <p:nvPr/>
        </p:nvSpPr>
        <p:spPr>
          <a:xfrm>
            <a:off x="2475538" y="3062850"/>
            <a:ext cx="20109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C0C0C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France </a:t>
            </a:r>
            <a:endParaRPr sz="2000">
              <a:solidFill>
                <a:srgbClr val="C0C0C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C0C0C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Uniquement</a:t>
            </a:r>
            <a:endParaRPr sz="2000">
              <a:solidFill>
                <a:srgbClr val="C0C0C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392188" y="3587850"/>
            <a:ext cx="1572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C0C0C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Abracada</a:t>
            </a:r>
            <a:endParaRPr sz="2000">
              <a:solidFill>
                <a:srgbClr val="C0C0C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C0C0C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room</a:t>
            </a:r>
            <a:endParaRPr sz="2000">
              <a:solidFill>
                <a:srgbClr val="C0C0C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1" name="Google Shape;121;p17"/>
          <p:cNvSpPr txBox="1"/>
          <p:nvPr/>
        </p:nvSpPr>
        <p:spPr>
          <a:xfrm>
            <a:off x="5239225" y="2474975"/>
            <a:ext cx="331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AirBnB</a:t>
            </a:r>
            <a:endParaRPr sz="18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5239225" y="2966545"/>
            <a:ext cx="331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Espace Atypique</a:t>
            </a:r>
            <a:endParaRPr sz="18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5239225" y="3458113"/>
            <a:ext cx="33132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Cabanes de France et AbracadaRoom</a:t>
            </a:r>
            <a:endParaRPr sz="18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/>
        </p:nvSpPr>
        <p:spPr>
          <a:xfrm>
            <a:off x="2529150" y="819350"/>
            <a:ext cx="4085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Cahier des charges</a:t>
            </a:r>
            <a:endParaRPr sz="3000">
              <a:solidFill>
                <a:srgbClr val="43434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591900" y="2410800"/>
            <a:ext cx="22236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Ajout 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Suppression 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Modification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Détail 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Réservation 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Signalement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1053750" y="1826575"/>
            <a:ext cx="129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Annonce</a:t>
            </a:r>
            <a:endParaRPr b="1" sz="2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130350" y="130125"/>
            <a:ext cx="9993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rPr>
              <a:t>Stellar</a:t>
            </a:r>
            <a:endParaRPr sz="2000">
              <a:solidFill>
                <a:schemeClr val="dk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3129750" y="2410800"/>
            <a:ext cx="26610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Filtres de recherche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Map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Calendrier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Paiement Stripe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3463200" y="1826575"/>
            <a:ext cx="2145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b="1" lang="fr"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Fonctionnalités</a:t>
            </a:r>
            <a:endParaRPr b="1" sz="2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5945100" y="2410800"/>
            <a:ext cx="26070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Ajout : Categorie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Ajout : Type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Ajout : Commodité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Gérer les signalements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6718350" y="1826575"/>
            <a:ext cx="1060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b="1" lang="fr"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Admin</a:t>
            </a:r>
            <a:endParaRPr b="1" sz="2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/>
        </p:nvSpPr>
        <p:spPr>
          <a:xfrm>
            <a:off x="630000" y="1307613"/>
            <a:ext cx="3603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Gestion de Projet</a:t>
            </a:r>
            <a:endParaRPr sz="3000">
              <a:solidFill>
                <a:srgbClr val="43434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630000" y="1996938"/>
            <a:ext cx="3603300" cy="13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Char char="●"/>
            </a:pPr>
            <a:r>
              <a:rPr lang="fr" sz="18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Méthode Agile Kanban</a:t>
            </a:r>
            <a:endParaRPr sz="18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Char char="●"/>
            </a:pPr>
            <a:r>
              <a:rPr lang="fr" sz="18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Mode de Fonctionnement MoSCoW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130350" y="162450"/>
            <a:ext cx="9993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rPr>
              <a:t>Stellar</a:t>
            </a:r>
            <a:endParaRPr sz="2000">
              <a:solidFill>
                <a:schemeClr val="dk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grpSp>
        <p:nvGrpSpPr>
          <p:cNvPr id="143" name="Google Shape;143;p19"/>
          <p:cNvGrpSpPr/>
          <p:nvPr/>
        </p:nvGrpSpPr>
        <p:grpSpPr>
          <a:xfrm>
            <a:off x="4459950" y="162438"/>
            <a:ext cx="4521900" cy="4818600"/>
            <a:chOff x="4470900" y="162438"/>
            <a:chExt cx="4521900" cy="4818600"/>
          </a:xfrm>
        </p:grpSpPr>
        <p:sp>
          <p:nvSpPr>
            <p:cNvPr id="144" name="Google Shape;144;p19"/>
            <p:cNvSpPr/>
            <p:nvPr/>
          </p:nvSpPr>
          <p:spPr>
            <a:xfrm>
              <a:off x="4470900" y="162438"/>
              <a:ext cx="4521900" cy="4818600"/>
            </a:xfrm>
            <a:prstGeom prst="roundRect">
              <a:avLst>
                <a:gd fmla="val 2181" name="adj"/>
              </a:avLst>
            </a:prstGeom>
            <a:solidFill>
              <a:srgbClr val="212121"/>
            </a:solidFill>
            <a:ln cap="flat" cmpd="sng" w="9525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5" name="Google Shape;145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70900" y="162451"/>
              <a:ext cx="4521900" cy="2238600"/>
            </a:xfrm>
            <a:prstGeom prst="roundRect">
              <a:avLst>
                <a:gd fmla="val 4549" name="adj"/>
              </a:avLst>
            </a:prstGeom>
            <a:noFill/>
            <a:ln>
              <a:noFill/>
            </a:ln>
          </p:spPr>
        </p:pic>
      </p:grpSp>
      <p:sp>
        <p:nvSpPr>
          <p:cNvPr id="146" name="Google Shape;146;p19"/>
          <p:cNvSpPr txBox="1"/>
          <p:nvPr/>
        </p:nvSpPr>
        <p:spPr>
          <a:xfrm>
            <a:off x="5146763" y="2695750"/>
            <a:ext cx="10875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DCDCDC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endParaRPr sz="1500">
              <a:solidFill>
                <a:srgbClr val="DCDCD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fr" sz="1500">
                <a:solidFill>
                  <a:srgbClr val="DCDCDC"/>
                </a:solidFill>
                <a:latin typeface="Roboto"/>
                <a:ea typeface="Roboto"/>
                <a:cs typeface="Roboto"/>
                <a:sym typeface="Roboto"/>
              </a:rPr>
              <a:t>Must have</a:t>
            </a:r>
            <a:endParaRPr sz="1000">
              <a:solidFill>
                <a:srgbClr val="DCDCDC"/>
              </a:solidFill>
            </a:endParaRPr>
          </a:p>
        </p:txBody>
      </p:sp>
      <p:sp>
        <p:nvSpPr>
          <p:cNvPr id="147" name="Google Shape;147;p19"/>
          <p:cNvSpPr txBox="1"/>
          <p:nvPr/>
        </p:nvSpPr>
        <p:spPr>
          <a:xfrm>
            <a:off x="7069688" y="2695750"/>
            <a:ext cx="12435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DCDCDC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endParaRPr sz="1500">
              <a:solidFill>
                <a:srgbClr val="DCDCD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fr" sz="1500">
                <a:solidFill>
                  <a:srgbClr val="DCDCDC"/>
                </a:solidFill>
                <a:latin typeface="Roboto"/>
                <a:ea typeface="Roboto"/>
                <a:cs typeface="Roboto"/>
                <a:sym typeface="Roboto"/>
              </a:rPr>
              <a:t>Should have </a:t>
            </a:r>
            <a:endParaRPr sz="1000">
              <a:solidFill>
                <a:srgbClr val="DCDCDC"/>
              </a:solidFill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5100413" y="3812600"/>
            <a:ext cx="11802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DCDCDC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endParaRPr sz="1500">
              <a:solidFill>
                <a:srgbClr val="DCDCD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500">
                <a:solidFill>
                  <a:srgbClr val="DCDCDC"/>
                </a:solidFill>
                <a:latin typeface="Roboto"/>
                <a:ea typeface="Roboto"/>
                <a:cs typeface="Roboto"/>
                <a:sym typeface="Roboto"/>
              </a:rPr>
              <a:t>Could have</a:t>
            </a:r>
            <a:endParaRPr sz="1000">
              <a:solidFill>
                <a:srgbClr val="DCDCDC"/>
              </a:solidFill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7041488" y="3812600"/>
            <a:ext cx="12999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DCDCDC"/>
                </a:solidFill>
                <a:latin typeface="Roboto"/>
                <a:ea typeface="Roboto"/>
                <a:cs typeface="Roboto"/>
                <a:sym typeface="Roboto"/>
              </a:rPr>
              <a:t>W</a:t>
            </a:r>
            <a:endParaRPr sz="1500">
              <a:solidFill>
                <a:srgbClr val="DCDCD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fr" sz="1500">
                <a:solidFill>
                  <a:srgbClr val="DCDCDC"/>
                </a:solidFill>
                <a:latin typeface="Roboto"/>
                <a:ea typeface="Roboto"/>
                <a:cs typeface="Roboto"/>
                <a:sym typeface="Roboto"/>
              </a:rPr>
              <a:t>Won't have </a:t>
            </a:r>
            <a:endParaRPr sz="1000">
              <a:solidFill>
                <a:srgbClr val="DCDCDC"/>
              </a:solidFill>
            </a:endParaRPr>
          </a:p>
        </p:txBody>
      </p:sp>
      <p:cxnSp>
        <p:nvCxnSpPr>
          <p:cNvPr id="150" name="Google Shape;150;p19"/>
          <p:cNvCxnSpPr/>
          <p:nvPr/>
        </p:nvCxnSpPr>
        <p:spPr>
          <a:xfrm>
            <a:off x="5690525" y="3040750"/>
            <a:ext cx="0" cy="148800"/>
          </a:xfrm>
          <a:prstGeom prst="straightConnector1">
            <a:avLst/>
          </a:prstGeom>
          <a:noFill/>
          <a:ln cap="flat" cmpd="sng" w="9525">
            <a:solidFill>
              <a:srgbClr val="80808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19"/>
          <p:cNvCxnSpPr/>
          <p:nvPr/>
        </p:nvCxnSpPr>
        <p:spPr>
          <a:xfrm>
            <a:off x="7691450" y="3058150"/>
            <a:ext cx="0" cy="148800"/>
          </a:xfrm>
          <a:prstGeom prst="straightConnector1">
            <a:avLst/>
          </a:prstGeom>
          <a:noFill/>
          <a:ln cap="flat" cmpd="sng" w="9525">
            <a:solidFill>
              <a:srgbClr val="80808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19"/>
          <p:cNvCxnSpPr/>
          <p:nvPr/>
        </p:nvCxnSpPr>
        <p:spPr>
          <a:xfrm>
            <a:off x="5690525" y="4175000"/>
            <a:ext cx="0" cy="148800"/>
          </a:xfrm>
          <a:prstGeom prst="straightConnector1">
            <a:avLst/>
          </a:prstGeom>
          <a:noFill/>
          <a:ln cap="flat" cmpd="sng" w="9525">
            <a:solidFill>
              <a:srgbClr val="80808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19"/>
          <p:cNvCxnSpPr/>
          <p:nvPr/>
        </p:nvCxnSpPr>
        <p:spPr>
          <a:xfrm>
            <a:off x="7691450" y="4175000"/>
            <a:ext cx="0" cy="148800"/>
          </a:xfrm>
          <a:prstGeom prst="straightConnector1">
            <a:avLst/>
          </a:prstGeom>
          <a:noFill/>
          <a:ln cap="flat" cmpd="sng" w="9525">
            <a:solidFill>
              <a:srgbClr val="80808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" name="Google Shape;154;p19"/>
          <p:cNvSpPr/>
          <p:nvPr/>
        </p:nvSpPr>
        <p:spPr>
          <a:xfrm>
            <a:off x="4459950" y="162438"/>
            <a:ext cx="4521900" cy="4818600"/>
          </a:xfrm>
          <a:prstGeom prst="roundRect">
            <a:avLst>
              <a:gd fmla="val 2181" name="adj"/>
            </a:avLst>
          </a:prstGeom>
          <a:solidFill>
            <a:srgbClr val="101204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5375" y="531687"/>
            <a:ext cx="1583900" cy="15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5375" y="2866926"/>
            <a:ext cx="1583900" cy="133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2525" y="537758"/>
            <a:ext cx="1583900" cy="149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62525" y="2456485"/>
            <a:ext cx="1583900" cy="2155327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9"/>
          <p:cNvSpPr txBox="1"/>
          <p:nvPr/>
        </p:nvSpPr>
        <p:spPr>
          <a:xfrm>
            <a:off x="630000" y="3374163"/>
            <a:ext cx="360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Char char="●"/>
            </a:pPr>
            <a:r>
              <a:rPr lang="fr" sz="18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Code Couleur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0"/>
          <p:cNvSpPr txBox="1"/>
          <p:nvPr/>
        </p:nvSpPr>
        <p:spPr>
          <a:xfrm>
            <a:off x="190975" y="33650"/>
            <a:ext cx="446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Technologies et Outils</a:t>
            </a:r>
            <a:endParaRPr sz="3000">
              <a:solidFill>
                <a:srgbClr val="43434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65" name="Google Shape;165;p20"/>
          <p:cNvSpPr txBox="1"/>
          <p:nvPr/>
        </p:nvSpPr>
        <p:spPr>
          <a:xfrm>
            <a:off x="5033600" y="2142413"/>
            <a:ext cx="322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66" name="Google Shape;166;p20"/>
          <p:cNvSpPr txBox="1"/>
          <p:nvPr/>
        </p:nvSpPr>
        <p:spPr>
          <a:xfrm>
            <a:off x="7992600" y="122400"/>
            <a:ext cx="9993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rPr>
              <a:t>Stellar</a:t>
            </a:r>
            <a:endParaRPr sz="2000">
              <a:solidFill>
                <a:schemeClr val="dk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67" name="Google Shape;167;p20"/>
          <p:cNvSpPr/>
          <p:nvPr/>
        </p:nvSpPr>
        <p:spPr>
          <a:xfrm>
            <a:off x="179100" y="720000"/>
            <a:ext cx="8812800" cy="4259400"/>
          </a:xfrm>
          <a:prstGeom prst="roundRect">
            <a:avLst>
              <a:gd fmla="val 2181" name="adj"/>
            </a:avLst>
          </a:prstGeom>
          <a:solidFill>
            <a:srgbClr val="212121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" name="Google Shape;168;p20"/>
          <p:cNvGrpSpPr/>
          <p:nvPr/>
        </p:nvGrpSpPr>
        <p:grpSpPr>
          <a:xfrm>
            <a:off x="445225" y="1592638"/>
            <a:ext cx="1214700" cy="1348800"/>
            <a:chOff x="437600" y="526000"/>
            <a:chExt cx="1214700" cy="1348800"/>
          </a:xfrm>
        </p:grpSpPr>
        <p:pic>
          <p:nvPicPr>
            <p:cNvPr id="169" name="Google Shape;169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9950" y="526000"/>
              <a:ext cx="990000" cy="99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Google Shape;170;p20"/>
            <p:cNvSpPr txBox="1"/>
            <p:nvPr/>
          </p:nvSpPr>
          <p:spPr>
            <a:xfrm>
              <a:off x="437600" y="1474600"/>
              <a:ext cx="121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C0C0C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HTML 5</a:t>
              </a:r>
              <a:endParaRPr>
                <a:solidFill>
                  <a:srgbClr val="C0C0C0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171" name="Google Shape;171;p20"/>
          <p:cNvGrpSpPr/>
          <p:nvPr/>
        </p:nvGrpSpPr>
        <p:grpSpPr>
          <a:xfrm>
            <a:off x="1817725" y="1592638"/>
            <a:ext cx="1214700" cy="1348800"/>
            <a:chOff x="1810100" y="526000"/>
            <a:chExt cx="1214700" cy="1348800"/>
          </a:xfrm>
        </p:grpSpPr>
        <p:pic>
          <p:nvPicPr>
            <p:cNvPr id="172" name="Google Shape;172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21825" y="526000"/>
              <a:ext cx="990000" cy="99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" name="Google Shape;173;p20"/>
            <p:cNvSpPr txBox="1"/>
            <p:nvPr/>
          </p:nvSpPr>
          <p:spPr>
            <a:xfrm>
              <a:off x="1810100" y="1474600"/>
              <a:ext cx="121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C0C0C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CSS3</a:t>
              </a:r>
              <a:endParaRPr>
                <a:solidFill>
                  <a:srgbClr val="C0C0C0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174" name="Google Shape;174;p20"/>
          <p:cNvGrpSpPr/>
          <p:nvPr/>
        </p:nvGrpSpPr>
        <p:grpSpPr>
          <a:xfrm>
            <a:off x="3188975" y="1727638"/>
            <a:ext cx="1214700" cy="1213800"/>
            <a:chOff x="3181350" y="661000"/>
            <a:chExt cx="1214700" cy="1213800"/>
          </a:xfrm>
        </p:grpSpPr>
        <p:pic>
          <p:nvPicPr>
            <p:cNvPr id="175" name="Google Shape;175;p20"/>
            <p:cNvPicPr preferRelativeResize="0"/>
            <p:nvPr/>
          </p:nvPicPr>
          <p:blipFill rotWithShape="1">
            <a:blip r:embed="rId5">
              <a:alphaModFix/>
            </a:blip>
            <a:srcRect b="12385" l="12313" r="12561" t="12279"/>
            <a:stretch/>
          </p:blipFill>
          <p:spPr>
            <a:xfrm>
              <a:off x="3428700" y="661000"/>
              <a:ext cx="720000" cy="720000"/>
            </a:xfrm>
            <a:prstGeom prst="roundRect">
              <a:avLst>
                <a:gd fmla="val 6177" name="adj"/>
              </a:avLst>
            </a:prstGeom>
            <a:noFill/>
            <a:ln>
              <a:noFill/>
            </a:ln>
          </p:spPr>
        </p:pic>
        <p:sp>
          <p:nvSpPr>
            <p:cNvPr id="176" name="Google Shape;176;p20"/>
            <p:cNvSpPr txBox="1"/>
            <p:nvPr/>
          </p:nvSpPr>
          <p:spPr>
            <a:xfrm>
              <a:off x="3181350" y="1474600"/>
              <a:ext cx="121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C0C0C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JavaScript</a:t>
              </a:r>
              <a:endParaRPr>
                <a:solidFill>
                  <a:srgbClr val="C0C0C0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177" name="Google Shape;177;p20"/>
          <p:cNvGrpSpPr/>
          <p:nvPr/>
        </p:nvGrpSpPr>
        <p:grpSpPr>
          <a:xfrm>
            <a:off x="445225" y="3428275"/>
            <a:ext cx="1214700" cy="1232575"/>
            <a:chOff x="437600" y="2130750"/>
            <a:chExt cx="1214700" cy="1232575"/>
          </a:xfrm>
        </p:grpSpPr>
        <p:pic>
          <p:nvPicPr>
            <p:cNvPr id="178" name="Google Shape;178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8950" y="2130750"/>
              <a:ext cx="792000" cy="79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" name="Google Shape;179;p20"/>
            <p:cNvSpPr txBox="1"/>
            <p:nvPr/>
          </p:nvSpPr>
          <p:spPr>
            <a:xfrm>
              <a:off x="437600" y="2963125"/>
              <a:ext cx="121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C0C0C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Twig</a:t>
              </a:r>
              <a:endParaRPr>
                <a:solidFill>
                  <a:srgbClr val="C0C0C0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180" name="Google Shape;180;p20"/>
          <p:cNvGrpSpPr/>
          <p:nvPr/>
        </p:nvGrpSpPr>
        <p:grpSpPr>
          <a:xfrm>
            <a:off x="3188975" y="3378775"/>
            <a:ext cx="1214700" cy="1331575"/>
            <a:chOff x="3181350" y="2031750"/>
            <a:chExt cx="1214700" cy="1331575"/>
          </a:xfrm>
        </p:grpSpPr>
        <p:pic>
          <p:nvPicPr>
            <p:cNvPr id="181" name="Google Shape;181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293700" y="2031750"/>
              <a:ext cx="990000" cy="99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Google Shape;182;p20"/>
            <p:cNvSpPr txBox="1"/>
            <p:nvPr/>
          </p:nvSpPr>
          <p:spPr>
            <a:xfrm>
              <a:off x="3181350" y="2963125"/>
              <a:ext cx="121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C0C0C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jQuery</a:t>
              </a:r>
              <a:endParaRPr>
                <a:solidFill>
                  <a:srgbClr val="C0C0C0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5286800" y="1788012"/>
            <a:ext cx="1219200" cy="1153413"/>
            <a:chOff x="673288" y="1321000"/>
            <a:chExt cx="1219200" cy="1153413"/>
          </a:xfrm>
        </p:grpSpPr>
        <p:pic>
          <p:nvPicPr>
            <p:cNvPr id="184" name="Google Shape;184;p20"/>
            <p:cNvPicPr preferRelativeResize="0"/>
            <p:nvPr/>
          </p:nvPicPr>
          <p:blipFill rotWithShape="1">
            <a:blip r:embed="rId8">
              <a:alphaModFix/>
            </a:blip>
            <a:srcRect b="17215" l="0" r="0" t="18620"/>
            <a:stretch/>
          </p:blipFill>
          <p:spPr>
            <a:xfrm>
              <a:off x="673288" y="1321000"/>
              <a:ext cx="1219200" cy="692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" name="Google Shape;185;p20"/>
            <p:cNvSpPr txBox="1"/>
            <p:nvPr/>
          </p:nvSpPr>
          <p:spPr>
            <a:xfrm>
              <a:off x="675525" y="2074213"/>
              <a:ext cx="121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C0C0C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PHP</a:t>
              </a:r>
              <a:endParaRPr>
                <a:solidFill>
                  <a:srgbClr val="C0C0C0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5210588" y="3084363"/>
            <a:ext cx="1371600" cy="1625988"/>
            <a:chOff x="597075" y="3108575"/>
            <a:chExt cx="1371600" cy="1625988"/>
          </a:xfrm>
        </p:grpSpPr>
        <p:pic>
          <p:nvPicPr>
            <p:cNvPr id="187" name="Google Shape;187;p2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97075" y="3108575"/>
              <a:ext cx="1371600" cy="137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" name="Google Shape;188;p20"/>
            <p:cNvSpPr txBox="1"/>
            <p:nvPr/>
          </p:nvSpPr>
          <p:spPr>
            <a:xfrm>
              <a:off x="675525" y="4334363"/>
              <a:ext cx="121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C0C0C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Symfony</a:t>
              </a:r>
              <a:endParaRPr>
                <a:solidFill>
                  <a:srgbClr val="C0C0C0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189" name="Google Shape;189;p20"/>
          <p:cNvGrpSpPr/>
          <p:nvPr/>
        </p:nvGrpSpPr>
        <p:grpSpPr>
          <a:xfrm>
            <a:off x="7005600" y="1592647"/>
            <a:ext cx="1371600" cy="1313978"/>
            <a:chOff x="2753175" y="3420585"/>
            <a:chExt cx="1371600" cy="1313978"/>
          </a:xfrm>
        </p:grpSpPr>
        <p:pic>
          <p:nvPicPr>
            <p:cNvPr id="190" name="Google Shape;190;p2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753175" y="3420585"/>
              <a:ext cx="1371600" cy="9271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" name="Google Shape;191;p20"/>
            <p:cNvSpPr txBox="1"/>
            <p:nvPr/>
          </p:nvSpPr>
          <p:spPr>
            <a:xfrm>
              <a:off x="2831613" y="4334363"/>
              <a:ext cx="121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C0C0C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MySQL</a:t>
              </a:r>
              <a:endParaRPr>
                <a:solidFill>
                  <a:srgbClr val="C0C0C0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sp>
        <p:nvSpPr>
          <p:cNvPr id="192" name="Google Shape;192;p20"/>
          <p:cNvSpPr txBox="1"/>
          <p:nvPr/>
        </p:nvSpPr>
        <p:spPr>
          <a:xfrm>
            <a:off x="1393075" y="895600"/>
            <a:ext cx="206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B7B7B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Front-End</a:t>
            </a:r>
            <a:endParaRPr sz="2400">
              <a:solidFill>
                <a:srgbClr val="B7B7B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93" name="Google Shape;193;p20"/>
          <p:cNvSpPr txBox="1"/>
          <p:nvPr/>
        </p:nvSpPr>
        <p:spPr>
          <a:xfrm>
            <a:off x="5613200" y="895600"/>
            <a:ext cx="206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B7B7B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Back</a:t>
            </a:r>
            <a:r>
              <a:rPr lang="fr" sz="2400">
                <a:solidFill>
                  <a:srgbClr val="B7B7B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-End</a:t>
            </a:r>
            <a:endParaRPr sz="2400">
              <a:solidFill>
                <a:srgbClr val="B7B7B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 txBox="1"/>
          <p:nvPr/>
        </p:nvSpPr>
        <p:spPr>
          <a:xfrm>
            <a:off x="190975" y="33650"/>
            <a:ext cx="446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Navigation</a:t>
            </a:r>
            <a:endParaRPr sz="3000">
              <a:solidFill>
                <a:srgbClr val="43434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99" name="Google Shape;199;p21"/>
          <p:cNvSpPr txBox="1"/>
          <p:nvPr/>
        </p:nvSpPr>
        <p:spPr>
          <a:xfrm>
            <a:off x="7992600" y="122400"/>
            <a:ext cx="9993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rPr>
              <a:t>Stellar</a:t>
            </a:r>
            <a:endParaRPr sz="2000">
              <a:solidFill>
                <a:schemeClr val="dk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200" name="Google Shape;200;p21"/>
          <p:cNvSpPr/>
          <p:nvPr/>
        </p:nvSpPr>
        <p:spPr>
          <a:xfrm>
            <a:off x="179100" y="720000"/>
            <a:ext cx="8812800" cy="4259400"/>
          </a:xfrm>
          <a:prstGeom prst="roundRect">
            <a:avLst>
              <a:gd fmla="val 2181" name="adj"/>
            </a:avLst>
          </a:prstGeom>
          <a:solidFill>
            <a:srgbClr val="212121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800" y="776500"/>
            <a:ext cx="7819402" cy="41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